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875" r:id="rId4"/>
    <p:sldId id="257" r:id="rId5"/>
    <p:sldId id="264" r:id="rId6"/>
    <p:sldId id="258" r:id="rId7"/>
    <p:sldId id="259" r:id="rId8"/>
    <p:sldId id="307" r:id="rId9"/>
    <p:sldId id="260" r:id="rId10"/>
    <p:sldId id="291" r:id="rId11"/>
    <p:sldId id="265" r:id="rId12"/>
    <p:sldId id="266" r:id="rId13"/>
    <p:sldId id="261" r:id="rId14"/>
    <p:sldId id="308" r:id="rId15"/>
    <p:sldId id="310" r:id="rId16"/>
    <p:sldId id="309" r:id="rId17"/>
    <p:sldId id="296" r:id="rId18"/>
    <p:sldId id="267" r:id="rId19"/>
    <p:sldId id="269" r:id="rId20"/>
    <p:sldId id="271" r:id="rId21"/>
    <p:sldId id="290" r:id="rId22"/>
    <p:sldId id="292" r:id="rId23"/>
    <p:sldId id="293" r:id="rId24"/>
    <p:sldId id="270" r:id="rId25"/>
    <p:sldId id="298" r:id="rId26"/>
    <p:sldId id="300" r:id="rId27"/>
    <p:sldId id="301" r:id="rId28"/>
    <p:sldId id="313" r:id="rId29"/>
    <p:sldId id="273" r:id="rId30"/>
    <p:sldId id="314" r:id="rId31"/>
    <p:sldId id="274" r:id="rId32"/>
    <p:sldId id="302" r:id="rId33"/>
    <p:sldId id="276" r:id="rId34"/>
    <p:sldId id="311" r:id="rId35"/>
    <p:sldId id="312" r:id="rId36"/>
    <p:sldId id="275" r:id="rId37"/>
    <p:sldId id="279" r:id="rId38"/>
    <p:sldId id="277" r:id="rId39"/>
    <p:sldId id="278" r:id="rId40"/>
    <p:sldId id="280" r:id="rId41"/>
    <p:sldId id="316" r:id="rId42"/>
    <p:sldId id="281" r:id="rId43"/>
    <p:sldId id="282" r:id="rId44"/>
    <p:sldId id="283" r:id="rId45"/>
    <p:sldId id="303" r:id="rId46"/>
    <p:sldId id="284" r:id="rId47"/>
    <p:sldId id="315" r:id="rId48"/>
    <p:sldId id="285" r:id="rId49"/>
    <p:sldId id="286" r:id="rId50"/>
    <p:sldId id="318" r:id="rId51"/>
    <p:sldId id="304" r:id="rId52"/>
    <p:sldId id="287" r:id="rId53"/>
    <p:sldId id="28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7FD13B"/>
    <a:srgbClr val="4E9DCF"/>
    <a:srgbClr val="0000FF"/>
    <a:srgbClr val="FFF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6E72-487B-46AF-82A5-B769E2C74EE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9C50-5A09-4FBC-9477-4A628B81E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9C50-5A09-4FBC-9477-4A628B81E6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7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9C50-5A09-4FBC-9477-4A628B81E6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1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xmlns="" id="{E7B327DD-1DB5-4AA8-AE9F-4815F29CE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xmlns="" id="{0CD2FA9A-259A-4F24-9137-25B2A80B6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xmlns="" id="{6C620374-8DCF-4B10-A5AF-CAECB4ADB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9845F-A7DD-4891-BF11-9B7889E8509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3553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1FB2-9575-45B0-9AC1-59C65803ED8B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3F0E-066C-441B-B5CB-53AE0DDD35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xmlns="" id="{C6C6C1AC-AE48-4611-B849-B7AAA71397B2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xmlns="" id="{F6E4DEA9-FC70-41F6-BC7A-B441561C5B4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17" name="Freeform 4">
                <a:extLst>
                  <a:ext uri="{FF2B5EF4-FFF2-40B4-BE49-F238E27FC236}">
                    <a16:creationId xmlns:a16="http://schemas.microsoft.com/office/drawing/2014/main" xmlns="" id="{04D158FB-F354-49D2-8BA5-DC9A963092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5">
                <a:extLst>
                  <a:ext uri="{FF2B5EF4-FFF2-40B4-BE49-F238E27FC236}">
                    <a16:creationId xmlns:a16="http://schemas.microsoft.com/office/drawing/2014/main" xmlns="" id="{38B235EF-9645-40CA-8800-9D9E1332BC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6">
                <a:extLst>
                  <a:ext uri="{FF2B5EF4-FFF2-40B4-BE49-F238E27FC236}">
                    <a16:creationId xmlns:a16="http://schemas.microsoft.com/office/drawing/2014/main" xmlns="" id="{5946B59F-D776-48FE-892E-B86E223B7D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7">
                <a:extLst>
                  <a:ext uri="{FF2B5EF4-FFF2-40B4-BE49-F238E27FC236}">
                    <a16:creationId xmlns:a16="http://schemas.microsoft.com/office/drawing/2014/main" xmlns="" id="{2206EA8E-A645-4504-9FA3-7A59783DC5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8">
                <a:extLst>
                  <a:ext uri="{FF2B5EF4-FFF2-40B4-BE49-F238E27FC236}">
                    <a16:creationId xmlns:a16="http://schemas.microsoft.com/office/drawing/2014/main" xmlns="" id="{5E2138FE-7632-498B-9126-8684C4408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9">
                <a:extLst>
                  <a:ext uri="{FF2B5EF4-FFF2-40B4-BE49-F238E27FC236}">
                    <a16:creationId xmlns:a16="http://schemas.microsoft.com/office/drawing/2014/main" xmlns="" id="{D19838D1-7D67-4B0C-9A14-9F5FE87F9F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10">
                <a:extLst>
                  <a:ext uri="{FF2B5EF4-FFF2-40B4-BE49-F238E27FC236}">
                    <a16:creationId xmlns:a16="http://schemas.microsoft.com/office/drawing/2014/main" xmlns="" id="{687CFDC5-AD63-423F-8071-080703A175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11">
                <a:extLst>
                  <a:ext uri="{FF2B5EF4-FFF2-40B4-BE49-F238E27FC236}">
                    <a16:creationId xmlns:a16="http://schemas.microsoft.com/office/drawing/2014/main" xmlns="" id="{CB9BDDE2-4599-41CF-9723-D30150650B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12">
                <a:extLst>
                  <a:ext uri="{FF2B5EF4-FFF2-40B4-BE49-F238E27FC236}">
                    <a16:creationId xmlns:a16="http://schemas.microsoft.com/office/drawing/2014/main" xmlns="" id="{0FF7B632-E494-4795-8666-B041199166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13">
                <a:extLst>
                  <a:ext uri="{FF2B5EF4-FFF2-40B4-BE49-F238E27FC236}">
                    <a16:creationId xmlns:a16="http://schemas.microsoft.com/office/drawing/2014/main" xmlns="" id="{E2C5B717-265A-4DA0-8237-68D40EC407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14">
                <a:extLst>
                  <a:ext uri="{FF2B5EF4-FFF2-40B4-BE49-F238E27FC236}">
                    <a16:creationId xmlns:a16="http://schemas.microsoft.com/office/drawing/2014/main" xmlns="" id="{6BC1050E-2AEE-41F9-B501-49C27D0F66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15">
                <a:extLst>
                  <a:ext uri="{FF2B5EF4-FFF2-40B4-BE49-F238E27FC236}">
                    <a16:creationId xmlns:a16="http://schemas.microsoft.com/office/drawing/2014/main" xmlns="" id="{6E8B7DA5-2F90-468F-9FD9-B9D529F3B6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16">
                <a:extLst>
                  <a:ext uri="{FF2B5EF4-FFF2-40B4-BE49-F238E27FC236}">
                    <a16:creationId xmlns:a16="http://schemas.microsoft.com/office/drawing/2014/main" xmlns="" id="{C44C0123-9E6A-47C6-85B4-AEC2CB04A3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1" name="Group 17">
              <a:extLst>
                <a:ext uri="{FF2B5EF4-FFF2-40B4-BE49-F238E27FC236}">
                  <a16:creationId xmlns:a16="http://schemas.microsoft.com/office/drawing/2014/main" xmlns="" id="{A2F2C2C7-7283-4F21-BF8D-3B1F60F513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xmlns="" id="{C20857E9-1E46-4A54-BE7B-859CA7AD8A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xmlns="" id="{6FABB020-7A0D-411E-A808-C2E80FBBAF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xmlns="" id="{FD7755C1-F082-406A-9F1D-CB58D742DF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xmlns="" id="{E22718EF-BCB2-4813-A392-ECDE194611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xmlns="" id="{161F2E33-7EB6-4ED5-8A6F-F717C87546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xmlns="" id="{6344224F-0201-49A6-ABA5-089AA8A493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xmlns="" id="{F4BED632-052F-4F4F-9C89-7F0ED40E10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xmlns="" id="{5A7E3C1F-F011-4A51-9D5F-1152D1C5DC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xmlns="" id="{0C056ECD-9018-4743-8841-F0ABD78387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xmlns="" id="{8140F11C-D019-417E-89B3-FA0810DFB9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xmlns="" id="{B84EB587-0BBE-4BA4-84A2-5E6AE15A85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xmlns="" id="{9457053B-B1DC-4368-A0A8-FCDA0116FF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xmlns="" id="{BA60B01F-61B1-4733-A0DB-0FF59982DE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xmlns="" id="{07D39BBA-FFCC-4E3A-A87C-6FD259FFA1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xmlns="" id="{DDFBC967-367E-4846-8896-CA52D8280E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xmlns="" id="{79064B55-D6A0-4E5B-B70D-11FFEA9211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xmlns="" id="{EC492BCF-500E-4E8C-A275-A859CAE36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xmlns="" id="{3361A047-29A4-47F7-9D15-70C3F7C0F7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xmlns="" id="{E5CF891F-15C6-40D9-B43E-E7956D4FF2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xmlns="" id="{4C2EA78A-CC69-4E61-A072-ABF2DE655E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xmlns="" id="{8E2FA7C3-0CE5-410B-899A-B97FA4149B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xmlns="" id="{0CD485EE-794A-418D-98D8-5AF0CFF1F3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xmlns="" id="{1C600726-9C2D-4C95-81E6-CB38103BDF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xmlns="" id="{B9B7BD67-3515-43EF-A745-B96C72AE9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xmlns="" id="{3BD786C8-9279-4493-9C49-4EB9122F45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xmlns="" id="{A31F17AF-FFFE-4499-A20D-4542BEF210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xmlns="" id="{191D3A04-BA1A-488C-B874-F86961678F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xmlns="" id="{6A2A6A1B-1BA2-4F82-8820-46FC1BE556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xmlns="" id="{808E1C6F-FB31-4207-B9B0-C269A510D1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xmlns="" id="{E72C3732-B617-44A0-8A93-8A1AF7E7D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xmlns="" id="{533710DB-9D97-457E-B83B-488EAF2698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xmlns="" id="{94F54B0E-CDDB-44B1-AD96-6D1A6102FD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xmlns="" id="{52033E27-D960-46C1-8C0F-BFE8A1733B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xmlns="" id="{AD4D337C-741F-4E66-A4D4-51B38BD3E2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xmlns="" id="{7654F4AE-E594-4652-ABD3-821C0619F4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xmlns="" id="{6EDED8D4-E05B-48CE-B1BB-F21682E834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xmlns="" id="{A649B4DD-2EEF-45F8-902C-AE8952D028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xmlns="" id="{DB425A8D-C5B2-4EFE-AD10-5C3812642C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xmlns="" id="{F6171F36-3A6A-40B0-A43E-4BE4E0B691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xmlns="" id="{44CD94D1-23D8-43BD-8DB5-B096B7EEF2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xmlns="" id="{C5802FF5-8A32-4FDD-A3DB-2B510E8CF4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xmlns="" id="{4B3C7801-AD30-4F19-93FD-7BA2A18AA8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xmlns="" id="{4A31724D-100A-42A8-B9C7-A9113D5D31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xmlns="" id="{6DF6E51D-1E02-4AA6-AF0F-3AB6A88E21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xmlns="" id="{3607E19A-B80B-4455-9130-68B564151C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xmlns="" id="{E7CA6AA6-E416-47F7-814F-8602890A66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xmlns="" id="{C5E0DDB6-0C99-4DC3-BF97-7F0AFFA962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xmlns="" id="{EDF27977-C341-4B63-8CEC-F589886EC7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xmlns="" id="{60A232DD-6713-4447-9DEF-E238F219B1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xmlns="" id="{66F1EF63-ADBA-4B36-93AF-AC8F57B210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xmlns="" id="{7A577B0A-CE72-4EAB-83CD-C157D65428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xmlns="" id="{4028F51F-8AC4-4F8F-8A16-DC6FB8E89E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xmlns="" id="{66C1E1F8-662F-42B9-8C09-BA24FF5094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xmlns="" id="{5AD37709-D996-493A-963F-8D64038B18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xmlns="" id="{7F27FBB5-11C0-446B-9665-50C8102184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xmlns="" id="{CB6A2054-E6EC-466C-9A75-E48F100F83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xmlns="" id="{EA9F66B0-9A7E-4F03-BF03-3AA6558E20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xmlns="" id="{81090319-1983-4F3D-91B5-6E114E21CC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xmlns="" id="{3C442471-A583-469B-A47F-FC3EE22031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xmlns="" id="{DA18D7B6-8BBE-47D0-9113-562858CDAA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xmlns="" id="{E0969BD9-AD7C-440F-82C6-DB8C61D4C3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xmlns="" id="{B70A5E31-04E4-48F7-8FCD-C371FAD766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xmlns="" id="{573C29B4-5238-4050-ACB9-E5404690E0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145" name="Freeform 81">
                <a:extLst>
                  <a:ext uri="{FF2B5EF4-FFF2-40B4-BE49-F238E27FC236}">
                    <a16:creationId xmlns:a16="http://schemas.microsoft.com/office/drawing/2014/main" xmlns="" id="{AF4B82C3-52C8-45DE-877D-8FBB244CA1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xmlns="" id="{5E2AEA5D-4034-4D68-85EF-B34848420D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xmlns="" id="{7AEEBFCD-B2EC-4956-8412-E29EA4EC8A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xmlns="" id="{DBD7054A-FFA4-47A5-A676-5352DE3937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xmlns="" id="{18366620-466A-4319-A8A4-ED4D43D218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xmlns="" id="{73D1ED90-8182-434D-9CA5-884E343E4B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xmlns="" id="{550D73FE-AEB7-43EE-8798-CC090B2AA1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xmlns="" id="{FA6CD034-C6B9-471C-9E4C-A8CE38658B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xmlns="" id="{DF94FAD9-0D1A-462D-AFD1-481802592A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xmlns="" id="{6A7F1B72-4066-4B7D-BC77-822389CEB6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xmlns="" id="{CD690A4B-70C6-4938-967A-4F0E4CA087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xmlns="" id="{E6084443-5F92-4211-84D9-24B4737F9F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xmlns="" id="{18265C62-E1D4-4F32-8C59-4A159BC399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xmlns="" id="{4B9AA00C-CD05-472C-869E-7249ADEA4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xmlns="" id="{29DFCBDC-2CF9-46FB-A58F-D8C36A58B8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xmlns="" id="{EF038158-F149-4E45-82DA-19874C3D63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xmlns="" id="{78357990-3E24-43F9-9EF9-4DFE472D16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xmlns="" id="{6D9A9416-FC99-4D2F-9C72-BC4E93CE8A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xmlns="" id="{54384E82-57B8-4261-B6A4-9E301F71B8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xmlns="" id="{44CAB2E7-6AF8-4B3A-BA58-6637FBA3D1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xmlns="" id="{18BC9DC6-AA2A-46DC-814F-36AD8752CE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xmlns="" id="{3BC56C02-952B-496F-82AD-2C12834AAB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xmlns="" id="{7C178928-B23A-415D-8C76-60320B486B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xmlns="" id="{6656793D-4E52-4762-A148-7E282FD90A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xmlns="" id="{4AFA90C4-DFF4-4DB6-A94E-ADE3A940E1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xmlns="" id="{9B2EB7E2-CA62-44A1-8404-44FE51F902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xmlns="" id="{9A6ECCC6-41BE-4CF5-8D2D-9B2EBE1A6E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xmlns="" id="{FD51ABDB-BE5B-4596-BCC6-76B6518B6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xmlns="" id="{8F626ED6-00C1-4EAD-AB0E-8F66A41B23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xmlns="" id="{AACCCC11-847C-4ACB-8DAF-35A7D562EA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xmlns="" id="{5167E234-290C-4381-83F6-54624E44A7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xmlns="" id="{D03E37A1-5D5A-4C88-9672-BFF1E35818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xmlns="" id="{044DCF81-9823-431A-8EB5-6AFDAE4651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xmlns="" id="{7478332F-5207-40B8-A790-458391232C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xmlns="" id="{4D7F50EC-E6FE-4C75-AC3E-88C1516CC9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xmlns="" id="{FBBE8889-816E-459E-8A28-8FDA5DED22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xmlns="" id="{8808F588-2DA5-4481-B98D-4627978549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xmlns="" id="{9E38E15E-30D1-4DF6-B53B-4F97FED74B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xmlns="" id="{A95BEF25-5882-4744-B981-8F098BE5D7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xmlns="" id="{287F58DF-1136-4CC4-9B55-512AC6CEE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xmlns="" id="{2C009FED-FB61-4FD1-BFF3-823331FC5B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xmlns="" id="{EA6C5E7A-931C-4EB2-B3A6-86888975C1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xmlns="" id="{A52A78FA-466D-47BE-9D93-B8D00914D0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xmlns="" id="{07114DE8-60AA-4B99-AA07-7477C1BA36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xmlns="" id="{24D89FB7-3AC0-4151-BF3F-977DAE4791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xmlns="" id="{677BE8D2-E26D-4B2B-AB9F-F37B461603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xmlns="" id="{F082B7EB-15D0-4B23-802F-16597AE734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xmlns="" id="{548F2875-4B8B-4059-95C1-8FF7FD7F5C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xmlns="" id="{44D84609-AFCF-4942-B17A-43A6BB2AFC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xmlns="" id="{2B7DA3D8-502D-4E73-9E1F-6649351333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xmlns="" id="{45999FC4-5501-435C-B041-D23B28861E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xmlns="" id="{BE47C15D-456E-4CD3-BB03-E9989A44EC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xmlns="" id="{9A47CE87-4462-48DE-B6B2-5F76ED95AA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xmlns="" id="{19110B35-565A-432D-A322-23D94EBC57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xmlns="" id="{3BE545B7-F41C-41A2-9670-CDFFDB2B1B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xmlns="" id="{2A5360A4-E846-477C-8D35-6BD2FEC1EE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xmlns="" id="{A48C5A16-244F-49C5-A980-307802C5A3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02" name="Freeform 138">
                <a:extLst>
                  <a:ext uri="{FF2B5EF4-FFF2-40B4-BE49-F238E27FC236}">
                    <a16:creationId xmlns:a16="http://schemas.microsoft.com/office/drawing/2014/main" xmlns="" id="{72A5806E-927F-40C8-94B3-2A6C3082B3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139">
                <a:extLst>
                  <a:ext uri="{FF2B5EF4-FFF2-40B4-BE49-F238E27FC236}">
                    <a16:creationId xmlns:a16="http://schemas.microsoft.com/office/drawing/2014/main" xmlns="" id="{C52CF529-E7D8-4C06-8C7C-DC04125CC4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140">
                <a:extLst>
                  <a:ext uri="{FF2B5EF4-FFF2-40B4-BE49-F238E27FC236}">
                    <a16:creationId xmlns:a16="http://schemas.microsoft.com/office/drawing/2014/main" xmlns="" id="{A858EA5C-1C45-4712-A9E7-38CE3DE174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141">
                <a:extLst>
                  <a:ext uri="{FF2B5EF4-FFF2-40B4-BE49-F238E27FC236}">
                    <a16:creationId xmlns:a16="http://schemas.microsoft.com/office/drawing/2014/main" xmlns="" id="{C3AD18FF-D42A-4F7A-A665-87362847D8F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142">
                <a:extLst>
                  <a:ext uri="{FF2B5EF4-FFF2-40B4-BE49-F238E27FC236}">
                    <a16:creationId xmlns:a16="http://schemas.microsoft.com/office/drawing/2014/main" xmlns="" id="{3635E7D7-DE7C-40F7-9A96-B8E8B55E72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143">
                <a:extLst>
                  <a:ext uri="{FF2B5EF4-FFF2-40B4-BE49-F238E27FC236}">
                    <a16:creationId xmlns:a16="http://schemas.microsoft.com/office/drawing/2014/main" xmlns="" id="{22FF46EB-3BF3-4E11-88BD-F03A123D210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144">
                <a:extLst>
                  <a:ext uri="{FF2B5EF4-FFF2-40B4-BE49-F238E27FC236}">
                    <a16:creationId xmlns:a16="http://schemas.microsoft.com/office/drawing/2014/main" xmlns="" id="{DB1436DD-4B6C-468C-9C74-E46F8F7179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145">
                <a:extLst>
                  <a:ext uri="{FF2B5EF4-FFF2-40B4-BE49-F238E27FC236}">
                    <a16:creationId xmlns:a16="http://schemas.microsoft.com/office/drawing/2014/main" xmlns="" id="{3011C4F0-ADA8-409E-BBF0-962F958D00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146">
                <a:extLst>
                  <a:ext uri="{FF2B5EF4-FFF2-40B4-BE49-F238E27FC236}">
                    <a16:creationId xmlns:a16="http://schemas.microsoft.com/office/drawing/2014/main" xmlns="" id="{C68DE475-7B0D-432D-AF1C-09E6D588ED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xmlns="" id="{261A476B-13CA-4AF7-A821-74E3DC52D7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xmlns="" id="{AC79075D-6D4A-4E02-B111-3D02ABC731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13" name="Freeform 149">
                <a:extLst>
                  <a:ext uri="{FF2B5EF4-FFF2-40B4-BE49-F238E27FC236}">
                    <a16:creationId xmlns:a16="http://schemas.microsoft.com/office/drawing/2014/main" xmlns="" id="{222A429F-EFF3-4EB1-9E8F-00ECB56B31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150">
                <a:extLst>
                  <a:ext uri="{FF2B5EF4-FFF2-40B4-BE49-F238E27FC236}">
                    <a16:creationId xmlns:a16="http://schemas.microsoft.com/office/drawing/2014/main" xmlns="" id="{1B6B109F-E61D-4E04-A204-52150B8858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xmlns="" id="{F486B5F6-9E69-4351-A6D9-F88FADCB4F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xmlns="" id="{66E1EC72-BBA6-4550-B6B3-D77EB3C502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xmlns="" id="{2BBFB9FD-6172-4EF0-AB23-D54B2D3B88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xmlns="" id="{12BE5A2E-17A0-4AD5-8703-EDD73C7BF5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xmlns="" id="{6148B308-457F-4791-9B01-131A709BFF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xmlns="" id="{94FC8087-4106-45BA-BF09-2B522C590A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8C952F3-2A50-489E-9170-2D35A72E7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xmlns="" id="{46264913-0CAC-414B-B77F-705EF9CFEFF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359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2057400"/>
          </a:xfrm>
        </p:spPr>
        <p:txBody>
          <a:bodyPr anchor="t">
            <a:noAutofit/>
          </a:bodyPr>
          <a:lstStyle/>
          <a:p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Will the Real God Please Stand Up?</a:t>
            </a:r>
            <a:endParaRPr lang="en-US"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6858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Samuel 4:1</a:t>
            </a:r>
            <a:r>
              <a:rPr lang="en-US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–5:12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85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DigSite 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867"/>
            <a:ext cx="8382000" cy="1676399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ark of the </a:t>
            </a:r>
            <a:r>
              <a:rPr lang="en-US" b="1" cap="small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covenant came into the camp, all Israel raised such a great shout that the ground shook.</a:t>
            </a:r>
          </a:p>
        </p:txBody>
      </p:sp>
      <p:pic>
        <p:nvPicPr>
          <p:cNvPr id="2050" name="Picture 2" descr="What is the Ark of the Covenant and what happened to it?">
            <a:extLst>
              <a:ext uri="{FF2B5EF4-FFF2-40B4-BE49-F238E27FC236}">
                <a16:creationId xmlns:a16="http://schemas.microsoft.com/office/drawing/2014/main" xmlns="" id="{BE55315C-A62F-124D-8744-60EE7B36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739" y="1752600"/>
            <a:ext cx="673652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599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the uproar, the Philistines asked,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52400" y="838198"/>
            <a:ext cx="3810000" cy="1524001"/>
          </a:xfrm>
          <a:prstGeom prst="wedgeRectCallout">
            <a:avLst>
              <a:gd name="adj1" fmla="val 100436"/>
              <a:gd name="adj2" fmla="val 8049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all this shouting in the Hebrew camp?</a:t>
            </a:r>
            <a:endParaRPr lang="en-US" sz="3200" dirty="0"/>
          </a:p>
        </p:txBody>
      </p:sp>
      <p:pic>
        <p:nvPicPr>
          <p:cNvPr id="3076" name="Picture 4" descr="Philistine Soldier | Deadliest Fiction Wiki | Fandom">
            <a:extLst>
              <a:ext uri="{FF2B5EF4-FFF2-40B4-BE49-F238E27FC236}">
                <a16:creationId xmlns:a16="http://schemas.microsoft.com/office/drawing/2014/main" xmlns="" id="{BAE9529C-D69B-C936-7331-C95E2087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3617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Samuel, Chapter 17 An army of Philistines came to Israel to fight King  Saul's army. They had a giant soldier called Goliath who wanted to battle  with. - ppt download">
            <a:extLst>
              <a:ext uri="{FF2B5EF4-FFF2-40B4-BE49-F238E27FC236}">
                <a16:creationId xmlns:a16="http://schemas.microsoft.com/office/drawing/2014/main" xmlns="" id="{8ECE53A9-A386-D6CB-289D-D98CFEFD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ED3571-A1B4-8797-41C2-EC812D64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02866D7-A315-036F-EED9-4F4199CD6FB8}"/>
              </a:ext>
            </a:extLst>
          </p:cNvPr>
          <p:cNvSpPr txBox="1">
            <a:spLocks/>
          </p:cNvSpPr>
          <p:nvPr/>
        </p:nvSpPr>
        <p:spPr>
          <a:xfrm>
            <a:off x="685800" y="-76200"/>
            <a:ext cx="8229600" cy="2152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-4763"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they learned that the ark of the </a:t>
            </a:r>
            <a:r>
              <a:rPr lang="en-US" b="1" cap="small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 come into the camp, the Philistines were afraid.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Samuel, Chapter 17 An army of Philistines came to Israel to fight King  Saul's army. They had a giant soldier called Goliath who wanted to battle  with. - ppt download">
            <a:extLst>
              <a:ext uri="{FF2B5EF4-FFF2-40B4-BE49-F238E27FC236}">
                <a16:creationId xmlns:a16="http://schemas.microsoft.com/office/drawing/2014/main" xmlns="" id="{8ECE53A9-A386-D6CB-289D-D98CFEFD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ED3571-A1B4-8797-41C2-EC812D64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02866D7-A315-036F-EED9-4F4199CD6FB8}"/>
              </a:ext>
            </a:extLst>
          </p:cNvPr>
          <p:cNvSpPr txBox="1">
            <a:spLocks/>
          </p:cNvSpPr>
          <p:nvPr/>
        </p:nvSpPr>
        <p:spPr>
          <a:xfrm>
            <a:off x="685800" y="-76200"/>
            <a:ext cx="8229600" cy="2152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-4763">
              <a:spcBef>
                <a:spcPts val="0"/>
              </a:spcBef>
              <a:buFont typeface="Arial" pitchFamily="34" charset="0"/>
              <a:buNone/>
            </a:pP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CDB456-4DC5-03D0-D94C-779178174C4A}"/>
              </a:ext>
            </a:extLst>
          </p:cNvPr>
          <p:cNvSpPr txBox="1"/>
          <p:nvPr/>
        </p:nvSpPr>
        <p:spPr>
          <a:xfrm>
            <a:off x="868681" y="2057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3A37AF94-7C35-838D-150B-BD1CF2E6BC57}"/>
              </a:ext>
            </a:extLst>
          </p:cNvPr>
          <p:cNvSpPr/>
          <p:nvPr/>
        </p:nvSpPr>
        <p:spPr>
          <a:xfrm>
            <a:off x="838200" y="76200"/>
            <a:ext cx="4267200" cy="2057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god has come into the camp. Oh no! Nothing like this has happened before.</a:t>
            </a:r>
          </a:p>
        </p:txBody>
      </p:sp>
    </p:spTree>
    <p:extLst>
      <p:ext uri="{BB962C8B-B14F-4D97-AF65-F5344CB8AC3E}">
        <p14:creationId xmlns:p14="http://schemas.microsoft.com/office/powerpoint/2010/main" val="388341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Samuel, Chapter 17 An army of Philistines came to Israel to fight King  Saul's army. They had a giant soldier called Goliath who wanted to battle  with. - ppt download">
            <a:extLst>
              <a:ext uri="{FF2B5EF4-FFF2-40B4-BE49-F238E27FC236}">
                <a16:creationId xmlns:a16="http://schemas.microsoft.com/office/drawing/2014/main" xmlns="" id="{8ECE53A9-A386-D6CB-289D-D98CFEFD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ED3571-A1B4-8797-41C2-EC812D64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02866D7-A315-036F-EED9-4F4199CD6FB8}"/>
              </a:ext>
            </a:extLst>
          </p:cNvPr>
          <p:cNvSpPr txBox="1">
            <a:spLocks/>
          </p:cNvSpPr>
          <p:nvPr/>
        </p:nvSpPr>
        <p:spPr>
          <a:xfrm>
            <a:off x="685800" y="-76200"/>
            <a:ext cx="8229600" cy="2152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-4763">
              <a:spcBef>
                <a:spcPts val="0"/>
              </a:spcBef>
              <a:buFont typeface="Arial" pitchFamily="34" charset="0"/>
              <a:buNone/>
            </a:pP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xmlns="" id="{D4335916-9653-389D-91D5-B797755A60F2}"/>
              </a:ext>
            </a:extLst>
          </p:cNvPr>
          <p:cNvSpPr/>
          <p:nvPr/>
        </p:nvSpPr>
        <p:spPr>
          <a:xfrm>
            <a:off x="3200400" y="76200"/>
            <a:ext cx="4267200" cy="2057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doomed! Who will deliver us from the hand of these mighty gods?</a:t>
            </a:r>
          </a:p>
        </p:txBody>
      </p:sp>
    </p:spTree>
    <p:extLst>
      <p:ext uri="{BB962C8B-B14F-4D97-AF65-F5344CB8AC3E}">
        <p14:creationId xmlns:p14="http://schemas.microsoft.com/office/powerpoint/2010/main" val="413547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Samuel, Chapter 17 An army of Philistines came to Israel to fight King  Saul's army. They had a giant soldier called Goliath who wanted to battle  with. - ppt download">
            <a:extLst>
              <a:ext uri="{FF2B5EF4-FFF2-40B4-BE49-F238E27FC236}">
                <a16:creationId xmlns:a16="http://schemas.microsoft.com/office/drawing/2014/main" xmlns="" id="{8ECE53A9-A386-D6CB-289D-D98CFEFD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ED3571-A1B4-8797-41C2-EC812D64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02866D7-A315-036F-EED9-4F4199CD6FB8}"/>
              </a:ext>
            </a:extLst>
          </p:cNvPr>
          <p:cNvSpPr txBox="1">
            <a:spLocks/>
          </p:cNvSpPr>
          <p:nvPr/>
        </p:nvSpPr>
        <p:spPr>
          <a:xfrm>
            <a:off x="685800" y="-76200"/>
            <a:ext cx="8229600" cy="2152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-4763">
              <a:spcBef>
                <a:spcPts val="0"/>
              </a:spcBef>
              <a:buFont typeface="Arial" pitchFamily="34" charset="0"/>
              <a:buNone/>
            </a:pP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xmlns="" id="{672D0472-FEB5-BB1C-05B3-BA40940243FD}"/>
              </a:ext>
            </a:extLst>
          </p:cNvPr>
          <p:cNvSpPr/>
          <p:nvPr/>
        </p:nvSpPr>
        <p:spPr>
          <a:xfrm>
            <a:off x="4876800" y="304800"/>
            <a:ext cx="4267200" cy="2057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the gods who struck the Egyptians with all kinds of plagues in the wilderness.</a:t>
            </a:r>
          </a:p>
        </p:txBody>
      </p:sp>
    </p:spTree>
    <p:extLst>
      <p:ext uri="{BB962C8B-B14F-4D97-AF65-F5344CB8AC3E}">
        <p14:creationId xmlns:p14="http://schemas.microsoft.com/office/powerpoint/2010/main" val="358902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28600" y="0"/>
            <a:ext cx="8763000" cy="1905000"/>
          </a:xfrm>
          <a:prstGeom prst="wedgeRectCallout">
            <a:avLst>
              <a:gd name="adj1" fmla="val 8901"/>
              <a:gd name="adj2" fmla="val 622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strong, Philistines! Be men, or you will be subject to the Hebrews, as they have been to you. Be men, and fight!</a:t>
            </a:r>
          </a:p>
        </p:txBody>
      </p:sp>
      <p:pic>
        <p:nvPicPr>
          <p:cNvPr id="5124" name="Picture 4" descr="PRAISE GEMS – THE PHILISTINE'S WORDS – Praise Library">
            <a:extLst>
              <a:ext uri="{FF2B5EF4-FFF2-40B4-BE49-F238E27FC236}">
                <a16:creationId xmlns:a16="http://schemas.microsoft.com/office/drawing/2014/main" xmlns="" id="{86D53E3E-1338-2415-408A-2654F57B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881188"/>
            <a:ext cx="5512776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133599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Philistines fought, and the Israelites were defeated and every man fled to his tent. The slaughter was very great; Israel lost thirty thousand foot soldiers.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2057400"/>
            <a:ext cx="7315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1066799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ark of God was captured, and Eli’s two sons,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Hophni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Phinehas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died.</a:t>
            </a:r>
          </a:p>
        </p:txBody>
      </p:sp>
      <p:pic>
        <p:nvPicPr>
          <p:cNvPr id="6" name="Picture 5" descr="A picture containing text, indoor, bed&#10;&#10;Description automatically generated">
            <a:extLst>
              <a:ext uri="{FF2B5EF4-FFF2-40B4-BE49-F238E27FC236}">
                <a16:creationId xmlns:a16="http://schemas.microsoft.com/office/drawing/2014/main" xmlns="" id="{3B63D5AA-B46E-64AE-C88E-D1B41EB024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647" y="1828800"/>
            <a:ext cx="612270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Death of Eli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20486" name="Picture 6" descr="http://www.clipartbest.com/cliparts/RTA/dMd/RTAdMdqT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876800" cy="503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52248A50-26AE-440F-8BC1-DC6456AAE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There is no one holy like the Lord;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There is no one besides you;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There is no Rock like our God.</a:t>
            </a:r>
          </a:p>
        </p:txBody>
      </p:sp>
      <p:sp>
        <p:nvSpPr>
          <p:cNvPr id="29700" name="TextBox 1">
            <a:extLst>
              <a:ext uri="{FF2B5EF4-FFF2-40B4-BE49-F238E27FC236}">
                <a16:creationId xmlns:a16="http://schemas.microsoft.com/office/drawing/2014/main" xmlns="" id="{7C58CB27-A767-403B-AA44-69785737F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0"/>
            <a:ext cx="2690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Hide it in your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22F8AF66-F068-466D-A685-5CF57B96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49" y="457200"/>
            <a:ext cx="1597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5D4E37-AB83-B14C-245B-C5BF3C7298A3}"/>
              </a:ext>
            </a:extLst>
          </p:cNvPr>
          <p:cNvSpPr/>
          <p:nvPr/>
        </p:nvSpPr>
        <p:spPr>
          <a:xfrm rot="16200000">
            <a:off x="-3023522" y="2813064"/>
            <a:ext cx="6875600" cy="15542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0" b="0" i="0" u="none" strike="noStrike" kern="1200" cap="none" spc="0" normalizeH="0" baseline="0" noProof="0" dirty="0">
                <a:ln w="13462">
                  <a:solidFill>
                    <a:srgbClr val="FFFFFF">
                      <a:lumMod val="95000"/>
                    </a:srgbClr>
                  </a:solidFill>
                  <a:prstDash val="solid"/>
                </a:ln>
                <a:solidFill>
                  <a:srgbClr val="5A5C6C">
                    <a:lumMod val="50000"/>
                  </a:srgbClr>
                </a:solidFill>
                <a:effectLst/>
                <a:uLnTx/>
                <a:uFillTx/>
                <a:latin typeface="Sitka Display Semibold" pitchFamily="2" charset="0"/>
                <a:ea typeface="+mn-ea"/>
                <a:cs typeface="+mn-cs"/>
              </a:rPr>
              <a:t>1 Samuel 2:2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3C0F25-9648-A61A-B1AE-ABB60CE2BDF9}"/>
              </a:ext>
            </a:extLst>
          </p:cNvPr>
          <p:cNvSpPr txBox="1"/>
          <p:nvPr/>
        </p:nvSpPr>
        <p:spPr>
          <a:xfrm flipH="1">
            <a:off x="7391400" y="6296686"/>
            <a:ext cx="185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ba Super"/>
                <a:ea typeface="+mn-ea"/>
                <a:cs typeface="+mn-cs"/>
              </a:rPr>
              <a:t>DigSite #3</a:t>
            </a:r>
          </a:p>
        </p:txBody>
      </p:sp>
    </p:spTree>
    <p:extLst>
      <p:ext uri="{BB962C8B-B14F-4D97-AF65-F5344CB8AC3E}">
        <p14:creationId xmlns:p14="http://schemas.microsoft.com/office/powerpoint/2010/main" val="2562889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raceofourlord.files.wordpress.com/2012/05/eli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200400"/>
            <a:ext cx="4648200" cy="2667000"/>
          </a:xfrm>
          <a:noFill/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same day a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Benjamite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ran from the battle line and went to Shiloh with his clothes torn and dust on his head. </a:t>
            </a:r>
          </a:p>
        </p:txBody>
      </p:sp>
      <p:pic>
        <p:nvPicPr>
          <p:cNvPr id="1028" name="Picture 4" descr="http://2.bp.blogspot.com/-Na2MSrOHFeY/Tt6jLOFrZsI/AAAAAAAABKc/YV3f31sA34k/s1600/1sam+4+map+travels+of+a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5314950" cy="1371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552700">
            <a:off x="5191884" y="1562296"/>
            <a:ext cx="3010275" cy="18768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raceofourlord.files.wordpress.com/2012/05/eli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810000"/>
            <a:ext cx="4419600" cy="30480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he arrived, there was Eli sitting on his chair by the side of the road, watching, because his heart feared for the ark of God.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raceofourlord.files.wordpress.com/2012/05/eli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724400"/>
            <a:ext cx="4572000" cy="21336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man entered the town and told what had happened, the whole town sent up a cry.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S6mZBX8BBqs/Tr_Od63CsbI/AAAAAAAABO0/4QDqsg6eJa0/s1600/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2006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599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heard the outcry and asked,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52400" y="990600"/>
            <a:ext cx="3276600" cy="1752600"/>
          </a:xfrm>
          <a:prstGeom prst="wedgeRectCallout">
            <a:avLst>
              <a:gd name="adj1" fmla="val 27746"/>
              <a:gd name="adj2" fmla="val 6443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meaning of this uproar?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S6mZBX8BBqs/Tr_Od63CsbI/AAAAAAAABO0/4QDqsg6eJa0/s1600/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2006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15240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hurried over to Eli, who was 98-years old and whose eyes had failed so that he could not see. He told Eli,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962400" y="3962400"/>
            <a:ext cx="4191000" cy="1752600"/>
          </a:xfrm>
          <a:prstGeom prst="wedgeRectCallout">
            <a:avLst>
              <a:gd name="adj1" fmla="val -14368"/>
              <a:gd name="adj2" fmla="val -8307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just come from the battle line; I fled from it this very day.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S6mZBX8BBqs/Tr_Od63CsbI/AAAAAAAABO0/4QDqsg6eJa0/s1600/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2006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4114800" cy="609599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asked,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52400" y="990600"/>
            <a:ext cx="3276600" cy="1752600"/>
          </a:xfrm>
          <a:prstGeom prst="wedgeRectCallout">
            <a:avLst>
              <a:gd name="adj1" fmla="val 27746"/>
              <a:gd name="adj2" fmla="val 6443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happened, my son?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S6mZBX8BBqs/Tr_Od63CsbI/AAAAAAAABO0/4QDqsg6eJa0/s1600/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2006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7620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who brought the news replied,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038600" y="3657600"/>
            <a:ext cx="4876800" cy="1981200"/>
          </a:xfrm>
          <a:prstGeom prst="wedgeRectCallout">
            <a:avLst>
              <a:gd name="adj1" fmla="val -14368"/>
              <a:gd name="adj2" fmla="val -8307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fled before the Philistines, and the army has suffered heavy losses.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S6mZBX8BBqs/Tr_Od63CsbI/AAAAAAAABO0/4QDqsg6eJa0/s1600/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2006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7620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 who brought the news replied,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191000" y="4267200"/>
            <a:ext cx="4724400" cy="2286000"/>
          </a:xfrm>
          <a:prstGeom prst="wedgeRectCallout">
            <a:avLst>
              <a:gd name="adj1" fmla="val -21674"/>
              <a:gd name="adj2" fmla="val -13111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your two sons, Hophni and Phinehas, are dead, and the ark of God has been captured.</a:t>
            </a:r>
          </a:p>
        </p:txBody>
      </p:sp>
    </p:spTree>
    <p:extLst>
      <p:ext uri="{BB962C8B-B14F-4D97-AF65-F5344CB8AC3E}">
        <p14:creationId xmlns:p14="http://schemas.microsoft.com/office/powerpoint/2010/main" val="357480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MYxFKO7Gw2w/TXJdpectlZI/AAAAAAAAGzA/Wf7dwVnQHmU/s1600/shmuel-a04b-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6238875" cy="41338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4384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he mentioned the ark of God, Eli fell backward off his chair by the side of the gate.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-MYxFKO7Gw2w/TXJdpectlZI/AAAAAAAAGzA/Wf7dwVnQHmU/s1600/shmuel-a04b-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6238875" cy="41338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4384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neck was broken and he died, </a:t>
            </a:r>
          </a:p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was an old man, and he was heavy. </a:t>
            </a:r>
          </a:p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had led Israel forty years.</a:t>
            </a:r>
          </a:p>
        </p:txBody>
      </p:sp>
    </p:spTree>
    <p:extLst>
      <p:ext uri="{BB962C8B-B14F-4D97-AF65-F5344CB8AC3E}">
        <p14:creationId xmlns:p14="http://schemas.microsoft.com/office/powerpoint/2010/main" val="259160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The Philistines Capture the Ark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31746" name="Picture 2" descr="https://dyn0.media.forbiddenplanet.com/products/214977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93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209800"/>
            <a:ext cx="4953000" cy="22098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daughter-in-law, the wife of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Phinehas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was pregnant and near the time of delivery.</a:t>
            </a:r>
          </a:p>
        </p:txBody>
      </p:sp>
      <p:pic>
        <p:nvPicPr>
          <p:cNvPr id="17410" name="Picture 2" descr="https://bibleforslackers.files.wordpress.com/2014/12/640px-gospel_of_matthew_chapter_1-3_bible_illustrations_by_sweet_med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94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382000" cy="19050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sz="3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she heard the news that the ark of God had been captured and that her father-in-law and her husband were dead, she went into labor and gave birth, but was overcome by her labor pains.</a:t>
            </a:r>
          </a:p>
        </p:txBody>
      </p:sp>
      <p:pic>
        <p:nvPicPr>
          <p:cNvPr id="17412" name="Picture 4" descr="http://media.freebibleimages.org/stories/FB_Samuel_Listens/overview_images/020-samuel-listens.jpg?14369479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"/>
            <a:ext cx="6302041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4734"/>
            <a:ext cx="8458200" cy="643466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she was dying, the women attending her said,</a:t>
            </a:r>
          </a:p>
        </p:txBody>
      </p:sp>
      <p:pic>
        <p:nvPicPr>
          <p:cNvPr id="15368" name="Picture 8" descr="約亞拿和其他婦女準備安葬耶穌所需的香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80" y="2324100"/>
            <a:ext cx="8762998" cy="4381500"/>
          </a:xfrm>
          <a:prstGeom prst="rect">
            <a:avLst/>
          </a:prstGeom>
          <a:noFill/>
        </p:spPr>
      </p:pic>
      <p:sp>
        <p:nvSpPr>
          <p:cNvPr id="8" name="Rectangular Callout 7"/>
          <p:cNvSpPr/>
          <p:nvPr/>
        </p:nvSpPr>
        <p:spPr>
          <a:xfrm>
            <a:off x="914400" y="957640"/>
            <a:ext cx="4876800" cy="1295400"/>
          </a:xfrm>
          <a:prstGeom prst="wedgeRectCallout">
            <a:avLst>
              <a:gd name="adj1" fmla="val 37401"/>
              <a:gd name="adj2" fmla="val 90885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despair; you have given birth to a son.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約亞拿和其他婦女準備安葬耶穌所需的香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80" y="2324100"/>
            <a:ext cx="8762998" cy="43815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5438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763" marR="0" lvl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But she did not respond or pay any attention.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AB745D-3844-1894-00B3-440FD9831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99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ir.ma/wp-content/uploads/2015/10/stock-footage-closeup-of-crying-newborn-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3810000" cy="2133601"/>
          </a:xfrm>
          <a:prstGeom prst="rect">
            <a:avLst/>
          </a:prstGeom>
          <a:noFill/>
        </p:spPr>
      </p:pic>
      <p:pic>
        <p:nvPicPr>
          <p:cNvPr id="5" name="Picture 2" descr="https://bibleforslackers.files.wordpress.com/2014/12/640px-gospel_of_matthew_chapter_1-3_bible_illustrations_by_sweet_med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9474" cy="6858000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5796AD6-2911-5930-2AC8-CCEDCF99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76200"/>
            <a:ext cx="4876800" cy="612616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named the boy Ichabod,</a:t>
            </a:r>
            <a:r>
              <a:rPr lang="en-US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saying, “The glory has departed from I</a:t>
            </a:r>
            <a:r>
              <a:rPr lang="en-US" b="1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srael – because of the capture of the ark of God and the deaths of her father-in-law and her husband.”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02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81000"/>
            <a:ext cx="4800600" cy="10668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said, The glory has departed from Israel, for the ark of God has been captured.</a:t>
            </a:r>
          </a:p>
          <a:p>
            <a:pPr marL="4763" indent="-4763">
              <a:spcBef>
                <a:spcPts val="0"/>
              </a:spcBef>
              <a:buNone/>
            </a:pP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hir.ma/wp-content/uploads/2015/10/stock-footage-closeup-of-crying-newborn-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2886" y="3048000"/>
            <a:ext cx="3810000" cy="2133601"/>
          </a:xfrm>
          <a:prstGeom prst="rect">
            <a:avLst/>
          </a:prstGeom>
          <a:noFill/>
        </p:spPr>
      </p:pic>
      <p:pic>
        <p:nvPicPr>
          <p:cNvPr id="5" name="Picture 2" descr="https://bibleforslackers.files.wordpress.com/2014/12/640px-gospel_of_matthew_chapter_1-3_bible_illustrations_by_sweet_med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9474" cy="6858000"/>
          </a:xfrm>
          <a:prstGeom prst="rect">
            <a:avLst/>
          </a:prstGeom>
          <a:noFill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2ADAF7DF-1588-9B41-2093-E12DFB2C2C30}"/>
              </a:ext>
            </a:extLst>
          </p:cNvPr>
          <p:cNvSpPr txBox="1">
            <a:spLocks/>
          </p:cNvSpPr>
          <p:nvPr/>
        </p:nvSpPr>
        <p:spPr>
          <a:xfrm>
            <a:off x="4204305" y="5981700"/>
            <a:ext cx="4800600" cy="8382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4763" marR="0" lvl="0" indent="-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Ichabod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means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 glory.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0574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Philistines had captured the ark of God, they took it from Ebenezer to Ashdod. Then they carried the ark into Dagon’s temple and set it beside Dagon.</a:t>
            </a:r>
          </a:p>
        </p:txBody>
      </p:sp>
      <p:pic>
        <p:nvPicPr>
          <p:cNvPr id="12290" name="Picture 2" descr="http://www.thebricktestament.com/king_saul/philistines_capture_the_ark/1s04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248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The Ark in Ashdod and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Ekron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14338" name="Picture 2" descr="http://lh5.ggpht.com/--rsY0rg7ZKk/UO16DJWDnXI/AAAAAAAAHHM/gYDIz6s6RqA/IMG_7125_thumb%25255B11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34357"/>
            <a:ext cx="7086600" cy="5823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25908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people of Ashdod rose early the next day, there was Dagon, fallen on his face on the ground before the ark of the </a:t>
            </a:r>
            <a:r>
              <a:rPr lang="en-US" b="1" cap="small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took Dagon and put him back in his place.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30B58F1A-A0A9-C83E-0891-763F7CABC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7800" y="2871854"/>
            <a:ext cx="597134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623"/>
            <a:ext cx="3276600" cy="64770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sz="3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following morning when they rose, there was Dagon, fallen on his face on the ground before the ark of the </a:t>
            </a:r>
            <a:r>
              <a:rPr lang="en-US" sz="3100" b="1" cap="small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pic>
        <p:nvPicPr>
          <p:cNvPr id="8194" name="Picture 2" descr="Ark of the Covenant in the Philistine temple of Dagon in Ashdod | Bible  image | 1 Samuel 5 | Gesù cristo, Cristo, Gesù">
            <a:extLst>
              <a:ext uri="{FF2B5EF4-FFF2-40B4-BE49-F238E27FC236}">
                <a16:creationId xmlns:a16="http://schemas.microsoft.com/office/drawing/2014/main" xmlns="" id="{891970C8-9DFF-7FB9-B947-BCEF6BE9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5867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229600" cy="15240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Israelites went out to fight against the Philistines. The Israelites camped at Ebenezer, and the Philistines at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Aphek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 descr="http://lh5.ggpht.com/--rsY0rg7ZKk/UO16DJWDnXI/AAAAAAAAHHM/gYDIz6s6RqA/IMG_7125_thumb%25255B11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248400" cy="51348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191000" y="358422"/>
            <a:ext cx="1219200" cy="6096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04800"/>
            <a:ext cx="1143000" cy="5334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623"/>
            <a:ext cx="3276600" cy="64770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sz="3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head and hands had been broken off and were lying on the threshold; only his body remained.</a:t>
            </a:r>
          </a:p>
        </p:txBody>
      </p:sp>
      <p:pic>
        <p:nvPicPr>
          <p:cNvPr id="8194" name="Picture 2" descr="Ark of the Covenant in the Philistine temple of Dagon in Ashdod | Bible  image | 1 Samuel 5 | Gesù cristo, Cristo, Gesù">
            <a:extLst>
              <a:ext uri="{FF2B5EF4-FFF2-40B4-BE49-F238E27FC236}">
                <a16:creationId xmlns:a16="http://schemas.microsoft.com/office/drawing/2014/main" xmlns="" id="{891970C8-9DFF-7FB9-B947-BCEF6BE9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58674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39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56"/>
            <a:ext cx="8229600" cy="15240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why to this day neither the priests of Dagon nor any others who enter Dagon’s temple at Ashdod step on the threshold.</a:t>
            </a:r>
          </a:p>
        </p:txBody>
      </p:sp>
      <p:pic>
        <p:nvPicPr>
          <p:cNvPr id="10244" name="Picture 4" descr="http://www.tokyotrad.com/images/shi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010400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2057400"/>
            <a:ext cx="16764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threshold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023"/>
            <a:ext cx="8229600" cy="16764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cap="small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hand was heavy on the people of Ashdod and its vicinity; he brought devastation on them and afflicted them with tumors.</a:t>
            </a:r>
          </a:p>
        </p:txBody>
      </p:sp>
      <p:pic>
        <p:nvPicPr>
          <p:cNvPr id="9218" name="Picture 2" descr="http://www.bricktestament.com/king_saul/god_tortures_the_philistines/1s0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21"/>
            <a:ext cx="8229600" cy="1142999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people of Ashdod saw what was happening, they said,</a:t>
            </a:r>
          </a:p>
        </p:txBody>
      </p:sp>
      <p:pic>
        <p:nvPicPr>
          <p:cNvPr id="8194" name="Picture 2" descr="http://www.thebricktestament.com/king_saul/50070_israelites_killed_by_god/1s06_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3528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763" marR="0" lvl="0" indent="-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14400" y="1066800"/>
            <a:ext cx="8001000" cy="1447800"/>
          </a:xfrm>
          <a:prstGeom prst="wedgeRectCallout">
            <a:avLst>
              <a:gd name="adj1" fmla="val -11878"/>
              <a:gd name="adj2" fmla="val 703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ark of the god of Israel must not stay here with us, because his hand is heavy on us and on Dagon our god.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ricktestament.com/king_saul/god_tortures_the_philistines/1s05_06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518400" cy="5638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10668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they called together all the rulers of the Philistines and asked them,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743200" y="1219200"/>
            <a:ext cx="5562600" cy="914400"/>
          </a:xfrm>
          <a:prstGeom prst="wedgeRectCallout">
            <a:avLst>
              <a:gd name="adj1" fmla="val -14719"/>
              <a:gd name="adj2" fmla="val 8274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shall we do with the ark of the god of Israel?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ricktestament.com/king_saul/god_tortures_the_philistines/1s05_06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518400" cy="5638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10668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answered,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514600" y="838200"/>
            <a:ext cx="5562600" cy="914400"/>
          </a:xfrm>
          <a:prstGeom prst="wedgeRectCallout">
            <a:avLst>
              <a:gd name="adj1" fmla="val -42116"/>
              <a:gd name="adj2" fmla="val 9755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0" indent="-4763" algn="ctr">
              <a:defRPr/>
            </a:pPr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the ark of the god of Israel moved to Gath.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6172200"/>
            <a:ext cx="8229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4763" marR="0" lvl="0" indent="-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 they moved the ark of the God of Israel.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The Ark in Ashdod and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Ekron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14338" name="Picture 2" descr="http://lh5.ggpht.com/--rsY0rg7ZKk/UO16DJWDnXI/AAAAAAAAHHM/gYDIz6s6RqA/IMG_7125_thumb%25255B11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34357"/>
            <a:ext cx="7086600" cy="5823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127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ricktestament.com/king_saul/god_tortures_the_philistines/1s0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705600" cy="5029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20574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after they had moved it, the </a:t>
            </a:r>
            <a:r>
              <a:rPr lang="en-US" b="1" cap="small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hand was against that city, throwing it into a great panic. He afflicted the people of the city, both young and old, with an outbreak of tumors.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hebricktestament.com/king_saul/philistines_capture_the_ark/1s04_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924800" cy="5943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9144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they sent the ark of God to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Ekron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The Ark in Ashdod and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Ekron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pic>
        <p:nvPicPr>
          <p:cNvPr id="14338" name="Picture 2" descr="http://lh5.ggpht.com/--rsY0rg7ZKk/UO16DJWDnXI/AAAAAAAAHHM/gYDIz6s6RqA/IMG_7125_thumb%25255B11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34357"/>
            <a:ext cx="7086600" cy="5823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44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hebricktestament.com/king_saul/philistines_capture_the_ark/1s0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57400"/>
          </a:xfrm>
          <a:solidFill>
            <a:schemeClr val="accent6">
              <a:lumMod val="50000"/>
              <a:alpha val="56000"/>
            </a:schemeClr>
          </a:solidFill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Philistines deployed their forces to meet Israel, and as the battle spread, Israel was defeated by the Philistines, who killed about four thousand of them on the battlefield.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12192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 ark of God was entering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Ekron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people of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Ekron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cried out,</a:t>
            </a:r>
          </a:p>
        </p:txBody>
      </p:sp>
      <p:pic>
        <p:nvPicPr>
          <p:cNvPr id="59394" name="Picture 2" descr="http://4.bp.blogspot.com/-yzRIfl4K4Ws/VDnJjvbzSzI/AAAAAAAAFLY/q9QMm7H0KpM/s1600/1%2BSamuel%2B5%2Bsend%2Bthe%2Bark%2Baway%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047750"/>
            <a:ext cx="7747000" cy="5810250"/>
          </a:xfrm>
          <a:prstGeom prst="rect">
            <a:avLst/>
          </a:prstGeom>
          <a:noFill/>
        </p:spPr>
      </p:pic>
      <p:sp>
        <p:nvSpPr>
          <p:cNvPr id="5" name="Rectangular Callout 4"/>
          <p:cNvSpPr/>
          <p:nvPr/>
        </p:nvSpPr>
        <p:spPr>
          <a:xfrm>
            <a:off x="1219200" y="1143000"/>
            <a:ext cx="7620000" cy="1143000"/>
          </a:xfrm>
          <a:prstGeom prst="wedgeRectCallout">
            <a:avLst>
              <a:gd name="adj1" fmla="val 19803"/>
              <a:gd name="adj2" fmla="val 835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have brought the ark of the god of Israel around to us to kill us and our people.</a:t>
            </a:r>
            <a:endParaRPr lang="en-US" sz="3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they called together all the rulers of the Philistines and said,</a:t>
            </a:r>
          </a:p>
        </p:txBody>
      </p:sp>
      <p:pic>
        <p:nvPicPr>
          <p:cNvPr id="4098" name="Picture 2" descr="http://www.bricktestament.com/king_saul/god_tortures_the_philistines/1s05_10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518400" cy="56388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638800"/>
            <a:ext cx="8229600" cy="106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4763" marR="0" lvl="0" indent="-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death had filled the city with panic; God’s hand was very heavy on it.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990600" y="1143000"/>
            <a:ext cx="8001000" cy="1143000"/>
          </a:xfrm>
          <a:prstGeom prst="wedgeRectCallout">
            <a:avLst>
              <a:gd name="adj1" fmla="val 19803"/>
              <a:gd name="adj2" fmla="val 835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the ark of the god of Israel away; let it go back to its own place, or it</a:t>
            </a:r>
            <a:r>
              <a:rPr lang="en-US" sz="2800" b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kill us and our people.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8686800" cy="12192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did not die were afflicted with tumors, and the outcry of the city went up to heaven.</a:t>
            </a:r>
          </a:p>
        </p:txBody>
      </p:sp>
      <p:pic>
        <p:nvPicPr>
          <p:cNvPr id="4" name="Picture 2" descr="http://www.bricktestament.com/king_saul/god_tortures_the_philistines/1s0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133600"/>
            <a:ext cx="7823200" cy="44005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29718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soldiers returned to camp, the elders of Israel asked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962400" y="533400"/>
            <a:ext cx="3276600" cy="1676400"/>
          </a:xfrm>
          <a:prstGeom prst="wedgeRectCallout">
            <a:avLst>
              <a:gd name="adj1" fmla="val -27058"/>
              <a:gd name="adj2" fmla="val 67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the </a:t>
            </a:r>
            <a:r>
              <a:rPr lang="en-US" sz="2800" b="1" cap="sm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defeat on us today before the Philistines? 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1724025"/>
            <a:ext cx="7823200" cy="44005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2971800"/>
          </a:xfrm>
        </p:spPr>
        <p:txBody>
          <a:bodyPr>
            <a:noAutofit/>
          </a:bodyPr>
          <a:lstStyle/>
          <a:p>
            <a:pPr marL="4763" indent="-4763">
              <a:spcBef>
                <a:spcPts val="0"/>
              </a:spcBef>
              <a:buNone/>
            </a:pP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ular Callout 4">
            <a:extLst>
              <a:ext uri="{FF2B5EF4-FFF2-40B4-BE49-F238E27FC236}">
                <a16:creationId xmlns:a16="http://schemas.microsoft.com/office/drawing/2014/main" xmlns="" id="{D789FC81-9443-EEF0-BE7D-151079426542}"/>
              </a:ext>
            </a:extLst>
          </p:cNvPr>
          <p:cNvSpPr/>
          <p:nvPr/>
        </p:nvSpPr>
        <p:spPr>
          <a:xfrm>
            <a:off x="2095500" y="70941"/>
            <a:ext cx="5105400" cy="1600200"/>
          </a:xfrm>
          <a:prstGeom prst="wedgeRectCallout">
            <a:avLst>
              <a:gd name="adj1" fmla="val 25628"/>
              <a:gd name="adj2" fmla="val 84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bring the ark of the </a:t>
            </a:r>
            <a:r>
              <a:rPr lang="en-US" sz="2800" b="1" cap="sm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covenant from Shiloh, so that he may go with us and save us from the hand of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enemies.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5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48200"/>
            <a:ext cx="8839200" cy="20574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people sent men to Shiloh, and they brought back the ark of the covenant of the </a:t>
            </a:r>
            <a:r>
              <a:rPr lang="en-US" b="1" cap="small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Almighty, who is enthroned between the cherubim.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8E86A3F-3D3A-97EA-2CDC-9DF7BD87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86400"/>
            <a:ext cx="8229600" cy="1219200"/>
          </a:xfrm>
        </p:spPr>
        <p:txBody>
          <a:bodyPr>
            <a:noAutofit/>
          </a:bodyPr>
          <a:lstStyle/>
          <a:p>
            <a:pPr marL="4763" indent="-4763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Eli’s two sons,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Hophni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Phinehas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were there with the ark of the covenant of God.</a:t>
            </a:r>
          </a:p>
        </p:txBody>
      </p:sp>
      <p:pic>
        <p:nvPicPr>
          <p:cNvPr id="46082" name="Picture 2" descr="http://2.bp.blogspot.com/-OIOVn9FWio4/U5eGOwcWl2I/AAAAAAAAB20/13-5YuWa8E4/s1600/Elisso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00875" cy="527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705</TotalTime>
  <Words>1243</Words>
  <Application>Microsoft Office PowerPoint</Application>
  <PresentationFormat>On-screen Show (4:3)</PresentationFormat>
  <Paragraphs>83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Alba Super</vt:lpstr>
      <vt:lpstr>Arial</vt:lpstr>
      <vt:lpstr>Calibri</vt:lpstr>
      <vt:lpstr>Sitka Display Semibold</vt:lpstr>
      <vt:lpstr>Tempus Sans ITC</vt:lpstr>
      <vt:lpstr>Wingdings</vt:lpstr>
      <vt:lpstr>Office Theme</vt:lpstr>
      <vt:lpstr>Compass</vt:lpstr>
      <vt:lpstr>Will the Real God Please Stand Up?</vt:lpstr>
      <vt:lpstr>PowerPoint Presentation</vt:lpstr>
      <vt:lpstr>The Philistines Capture the 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Death of Eli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Ark in Ashdod and Ekron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Ark in Ashdod and Ekron</vt:lpstr>
      <vt:lpstr>PowerPoint Presentation</vt:lpstr>
      <vt:lpstr>PowerPoint Presentation</vt:lpstr>
      <vt:lpstr>The Ark in Ashdod and Ekron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&amp; 2 Samuel Dig Site 3</dc:title>
  <dc:creator>Robin</dc:creator>
  <cp:lastModifiedBy>Ken Stoll</cp:lastModifiedBy>
  <cp:revision>22</cp:revision>
  <dcterms:created xsi:type="dcterms:W3CDTF">2016-04-29T10:37:18Z</dcterms:created>
  <dcterms:modified xsi:type="dcterms:W3CDTF">2022-08-27T01:22:54Z</dcterms:modified>
</cp:coreProperties>
</file>