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90" r:id="rId2"/>
    <p:sldId id="291" r:id="rId3"/>
    <p:sldId id="292" r:id="rId4"/>
    <p:sldId id="301" r:id="rId5"/>
    <p:sldId id="258" r:id="rId6"/>
    <p:sldId id="259" r:id="rId7"/>
    <p:sldId id="260" r:id="rId8"/>
    <p:sldId id="261" r:id="rId9"/>
    <p:sldId id="262" r:id="rId10"/>
    <p:sldId id="263" r:id="rId11"/>
    <p:sldId id="264" r:id="rId12"/>
    <p:sldId id="302" r:id="rId13"/>
    <p:sldId id="265" r:id="rId14"/>
    <p:sldId id="266" r:id="rId15"/>
    <p:sldId id="267" r:id="rId16"/>
    <p:sldId id="268" r:id="rId17"/>
    <p:sldId id="269" r:id="rId18"/>
    <p:sldId id="270" r:id="rId19"/>
    <p:sldId id="303" r:id="rId20"/>
    <p:sldId id="271" r:id="rId21"/>
    <p:sldId id="272" r:id="rId22"/>
    <p:sldId id="273" r:id="rId23"/>
    <p:sldId id="304"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117478-C527-6045-B454-0228AEE3A3CC}" type="datetimeFigureOut">
              <a:rPr lang="en-US" smtClean="0"/>
              <a:t>8/21/2018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6BA7B7-7FE6-C34E-AED4-C87ECEF60DBE}" type="slidenum">
              <a:rPr lang="en-US" smtClean="0"/>
              <a:t>‹#›</a:t>
            </a:fld>
            <a:endParaRPr lang="en-US"/>
          </a:p>
        </p:txBody>
      </p:sp>
    </p:spTree>
    <p:extLst>
      <p:ext uri="{BB962C8B-B14F-4D97-AF65-F5344CB8AC3E}">
        <p14:creationId xmlns:p14="http://schemas.microsoft.com/office/powerpoint/2010/main" val="10837967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57C6FD-CF09-6548-9F4A-EF59DFD42C1D}" type="datetimeFigureOut">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5AE33-AAB5-6F45-879E-F797F108CF3A}" type="slidenum">
              <a:rPr lang="en-US" smtClean="0"/>
              <a:t>‹#›</a:t>
            </a:fld>
            <a:endParaRPr lang="en-US"/>
          </a:p>
        </p:txBody>
      </p:sp>
    </p:spTree>
    <p:extLst>
      <p:ext uri="{BB962C8B-B14F-4D97-AF65-F5344CB8AC3E}">
        <p14:creationId xmlns:p14="http://schemas.microsoft.com/office/powerpoint/2010/main" val="2144212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57C6FD-CF09-6548-9F4A-EF59DFD42C1D}" type="datetimeFigureOut">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5AE33-AAB5-6F45-879E-F797F108CF3A}" type="slidenum">
              <a:rPr lang="en-US" smtClean="0"/>
              <a:t>‹#›</a:t>
            </a:fld>
            <a:endParaRPr lang="en-US"/>
          </a:p>
        </p:txBody>
      </p:sp>
    </p:spTree>
    <p:extLst>
      <p:ext uri="{BB962C8B-B14F-4D97-AF65-F5344CB8AC3E}">
        <p14:creationId xmlns:p14="http://schemas.microsoft.com/office/powerpoint/2010/main" val="2726376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57C6FD-CF09-6548-9F4A-EF59DFD42C1D}" type="datetimeFigureOut">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5AE33-AAB5-6F45-879E-F797F108CF3A}" type="slidenum">
              <a:rPr lang="en-US" smtClean="0"/>
              <a:t>‹#›</a:t>
            </a:fld>
            <a:endParaRPr lang="en-US"/>
          </a:p>
        </p:txBody>
      </p:sp>
    </p:spTree>
    <p:extLst>
      <p:ext uri="{BB962C8B-B14F-4D97-AF65-F5344CB8AC3E}">
        <p14:creationId xmlns:p14="http://schemas.microsoft.com/office/powerpoint/2010/main" val="16851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57C6FD-CF09-6548-9F4A-EF59DFD42C1D}" type="datetimeFigureOut">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5AE33-AAB5-6F45-879E-F797F108CF3A}" type="slidenum">
              <a:rPr lang="en-US" smtClean="0"/>
              <a:t>‹#›</a:t>
            </a:fld>
            <a:endParaRPr lang="en-US"/>
          </a:p>
        </p:txBody>
      </p:sp>
    </p:spTree>
    <p:extLst>
      <p:ext uri="{BB962C8B-B14F-4D97-AF65-F5344CB8AC3E}">
        <p14:creationId xmlns:p14="http://schemas.microsoft.com/office/powerpoint/2010/main" val="210035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57C6FD-CF09-6548-9F4A-EF59DFD42C1D}" type="datetimeFigureOut">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5AE33-AAB5-6F45-879E-F797F108CF3A}" type="slidenum">
              <a:rPr lang="en-US" smtClean="0"/>
              <a:t>‹#›</a:t>
            </a:fld>
            <a:endParaRPr lang="en-US"/>
          </a:p>
        </p:txBody>
      </p:sp>
    </p:spTree>
    <p:extLst>
      <p:ext uri="{BB962C8B-B14F-4D97-AF65-F5344CB8AC3E}">
        <p14:creationId xmlns:p14="http://schemas.microsoft.com/office/powerpoint/2010/main" val="49538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57C6FD-CF09-6548-9F4A-EF59DFD42C1D}" type="datetimeFigureOut">
              <a:rPr lang="en-US" smtClean="0"/>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5AE33-AAB5-6F45-879E-F797F108CF3A}" type="slidenum">
              <a:rPr lang="en-US" smtClean="0"/>
              <a:t>‹#›</a:t>
            </a:fld>
            <a:endParaRPr lang="en-US"/>
          </a:p>
        </p:txBody>
      </p:sp>
    </p:spTree>
    <p:extLst>
      <p:ext uri="{BB962C8B-B14F-4D97-AF65-F5344CB8AC3E}">
        <p14:creationId xmlns:p14="http://schemas.microsoft.com/office/powerpoint/2010/main" val="392496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57C6FD-CF09-6548-9F4A-EF59DFD42C1D}" type="datetimeFigureOut">
              <a:rPr lang="en-US" smtClean="0"/>
              <a:t>8/21/2018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95AE33-AAB5-6F45-879E-F797F108CF3A}" type="slidenum">
              <a:rPr lang="en-US" smtClean="0"/>
              <a:t>‹#›</a:t>
            </a:fld>
            <a:endParaRPr lang="en-US"/>
          </a:p>
        </p:txBody>
      </p:sp>
    </p:spTree>
    <p:extLst>
      <p:ext uri="{BB962C8B-B14F-4D97-AF65-F5344CB8AC3E}">
        <p14:creationId xmlns:p14="http://schemas.microsoft.com/office/powerpoint/2010/main" val="292889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57C6FD-CF09-6548-9F4A-EF59DFD42C1D}" type="datetimeFigureOut">
              <a:rPr lang="en-US" smtClean="0"/>
              <a:t>8/21/2018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95AE33-AAB5-6F45-879E-F797F108CF3A}" type="slidenum">
              <a:rPr lang="en-US" smtClean="0"/>
              <a:t>‹#›</a:t>
            </a:fld>
            <a:endParaRPr lang="en-US"/>
          </a:p>
        </p:txBody>
      </p:sp>
    </p:spTree>
    <p:extLst>
      <p:ext uri="{BB962C8B-B14F-4D97-AF65-F5344CB8AC3E}">
        <p14:creationId xmlns:p14="http://schemas.microsoft.com/office/powerpoint/2010/main" val="3804975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7C6FD-CF09-6548-9F4A-EF59DFD42C1D}" type="datetimeFigureOut">
              <a:rPr lang="en-US" smtClean="0"/>
              <a:t>8/21/2018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95AE33-AAB5-6F45-879E-F797F108CF3A}" type="slidenum">
              <a:rPr lang="en-US" smtClean="0"/>
              <a:t>‹#›</a:t>
            </a:fld>
            <a:endParaRPr lang="en-US"/>
          </a:p>
        </p:txBody>
      </p:sp>
    </p:spTree>
    <p:extLst>
      <p:ext uri="{BB962C8B-B14F-4D97-AF65-F5344CB8AC3E}">
        <p14:creationId xmlns:p14="http://schemas.microsoft.com/office/powerpoint/2010/main" val="1904223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57C6FD-CF09-6548-9F4A-EF59DFD42C1D}" type="datetimeFigureOut">
              <a:rPr lang="en-US" smtClean="0"/>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5AE33-AAB5-6F45-879E-F797F108CF3A}" type="slidenum">
              <a:rPr lang="en-US" smtClean="0"/>
              <a:t>‹#›</a:t>
            </a:fld>
            <a:endParaRPr lang="en-US"/>
          </a:p>
        </p:txBody>
      </p:sp>
    </p:spTree>
    <p:extLst>
      <p:ext uri="{BB962C8B-B14F-4D97-AF65-F5344CB8AC3E}">
        <p14:creationId xmlns:p14="http://schemas.microsoft.com/office/powerpoint/2010/main" val="306006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57C6FD-CF09-6548-9F4A-EF59DFD42C1D}" type="datetimeFigureOut">
              <a:rPr lang="en-US" smtClean="0"/>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5AE33-AAB5-6F45-879E-F797F108CF3A}" type="slidenum">
              <a:rPr lang="en-US" smtClean="0"/>
              <a:t>‹#›</a:t>
            </a:fld>
            <a:endParaRPr lang="en-US"/>
          </a:p>
        </p:txBody>
      </p:sp>
    </p:spTree>
    <p:extLst>
      <p:ext uri="{BB962C8B-B14F-4D97-AF65-F5344CB8AC3E}">
        <p14:creationId xmlns:p14="http://schemas.microsoft.com/office/powerpoint/2010/main" val="807808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7C6FD-CF09-6548-9F4A-EF59DFD42C1D}" type="datetimeFigureOut">
              <a:rPr lang="en-US" smtClean="0"/>
              <a:t>8/21/2018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5AE33-AAB5-6F45-879E-F797F108CF3A}" type="slidenum">
              <a:rPr lang="en-US" smtClean="0"/>
              <a:t>‹#›</a:t>
            </a:fld>
            <a:endParaRPr lang="en-US"/>
          </a:p>
        </p:txBody>
      </p:sp>
    </p:spTree>
    <p:extLst>
      <p:ext uri="{BB962C8B-B14F-4D97-AF65-F5344CB8AC3E}">
        <p14:creationId xmlns:p14="http://schemas.microsoft.com/office/powerpoint/2010/main" val="884228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548116"/>
            <a:ext cx="9144000" cy="5791200"/>
          </a:xfrm>
        </p:spPr>
        <p:txBody>
          <a:bodyPr/>
          <a:lstStyle/>
          <a:p>
            <a:r>
              <a:rPr lang="en-US" altLang="en-US" sz="12500" b="1" dirty="0" smtClean="0">
                <a:latin typeface="Century Schoolbook"/>
                <a:cs typeface="Century Schoolbook"/>
              </a:rPr>
              <a:t>DigSite #2</a:t>
            </a:r>
            <a:br>
              <a:rPr lang="en-US" altLang="en-US" sz="12500" b="1" dirty="0" smtClean="0">
                <a:latin typeface="Century Schoolbook"/>
                <a:cs typeface="Century Schoolbook"/>
              </a:rPr>
            </a:br>
            <a:r>
              <a:rPr lang="en-US" altLang="en-US" sz="6000" dirty="0" smtClean="0"/>
              <a:t> </a:t>
            </a:r>
            <a:r>
              <a:rPr lang="en-US" altLang="en-US" sz="6000" dirty="0" smtClean="0">
                <a:latin typeface="Century Schoolbook"/>
                <a:cs typeface="Century Schoolbook"/>
              </a:rPr>
              <a:t>Acts </a:t>
            </a:r>
            <a:br>
              <a:rPr lang="en-US" altLang="en-US" sz="6000" dirty="0" smtClean="0">
                <a:latin typeface="Century Schoolbook"/>
                <a:cs typeface="Century Schoolbook"/>
              </a:rPr>
            </a:br>
            <a:r>
              <a:rPr lang="en-US" altLang="en-US" sz="6000" dirty="0" smtClean="0">
                <a:latin typeface="Century Schoolbook"/>
                <a:cs typeface="Century Schoolbook"/>
              </a:rPr>
              <a:t>3:1-16 </a:t>
            </a:r>
            <a:br>
              <a:rPr lang="en-US" altLang="en-US" sz="6000" dirty="0" smtClean="0">
                <a:latin typeface="Century Schoolbook"/>
                <a:cs typeface="Century Schoolbook"/>
              </a:rPr>
            </a:br>
            <a:r>
              <a:rPr lang="en-US" altLang="en-US" sz="6000" dirty="0" smtClean="0">
                <a:latin typeface="Century Schoolbook"/>
                <a:cs typeface="Century Schoolbook"/>
              </a:rPr>
              <a:t>4:1-22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7" name="Picture 1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37650" cy="701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Rectangle 3"/>
          <p:cNvSpPr>
            <a:spLocks noGrp="1" noChangeArrowheads="1"/>
          </p:cNvSpPr>
          <p:nvPr>
            <p:ph type="body" idx="1"/>
          </p:nvPr>
        </p:nvSpPr>
        <p:spPr>
          <a:xfrm>
            <a:off x="0" y="5749925"/>
            <a:ext cx="9144000" cy="1143000"/>
          </a:xfrm>
        </p:spPr>
        <p:txBody>
          <a:bodyPr/>
          <a:lstStyle/>
          <a:p>
            <a:pPr marL="0" indent="4763" eaLnBrk="1" hangingPunct="1">
              <a:lnSpc>
                <a:spcPct val="80000"/>
              </a:lnSpc>
              <a:buFont typeface="Wingdings" charset="0"/>
              <a:buNone/>
              <a:defRPr/>
            </a:pPr>
            <a:r>
              <a:rPr lang="en-US" sz="2600" b="1" dirty="0" smtClean="0">
                <a:solidFill>
                  <a:schemeClr val="bg1"/>
                </a:solidFill>
                <a:latin typeface="Tahoma" charset="0"/>
                <a:cs typeface="Arial" charset="0"/>
              </a:rPr>
              <a:t>He </a:t>
            </a:r>
            <a:r>
              <a:rPr lang="en-US" sz="2600" b="1" dirty="0">
                <a:solidFill>
                  <a:schemeClr val="bg1"/>
                </a:solidFill>
                <a:latin typeface="Tahoma" charset="0"/>
                <a:cs typeface="Arial" charset="0"/>
              </a:rPr>
              <a:t>jumped to his feet and began to walk. Then he went with them into the temple courts, walking and jumping, and praising God.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1" name="Picture 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33400"/>
            <a:ext cx="9144000" cy="739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3"/>
          <p:cNvSpPr>
            <a:spLocks noGrp="1" noChangeArrowheads="1"/>
          </p:cNvSpPr>
          <p:nvPr>
            <p:ph type="body" idx="1"/>
          </p:nvPr>
        </p:nvSpPr>
        <p:spPr>
          <a:xfrm>
            <a:off x="152400" y="228600"/>
            <a:ext cx="8839200" cy="2097264"/>
          </a:xfrm>
          <a:solidFill>
            <a:schemeClr val="accent1">
              <a:lumMod val="40000"/>
              <a:lumOff val="60000"/>
              <a:alpha val="46000"/>
            </a:schemeClr>
          </a:solidFill>
        </p:spPr>
        <p:txBody>
          <a:bodyPr/>
          <a:lstStyle/>
          <a:p>
            <a:pPr marL="0" indent="0" algn="ctr" eaLnBrk="1" hangingPunct="1">
              <a:lnSpc>
                <a:spcPct val="80000"/>
              </a:lnSpc>
              <a:buClr>
                <a:schemeClr val="tx1"/>
              </a:buClr>
              <a:buFont typeface="Wingdings" pitchFamily="2" charset="2"/>
              <a:buNone/>
              <a:defRPr/>
            </a:pPr>
            <a:r>
              <a:rPr lang="en-US" b="1" dirty="0" smtClean="0">
                <a:ea typeface="+mn-ea"/>
              </a:rPr>
              <a:t>When all the people saw him walking and praising God, they recognized him as the same man who used to sit begging at the temple gate called Beautiful, and they were filled with wonder and amazement at what had happened to him.</a:t>
            </a:r>
          </a:p>
          <a:p>
            <a:pPr marL="0" indent="0" eaLnBrk="1" hangingPunct="1">
              <a:lnSpc>
                <a:spcPct val="80000"/>
              </a:lnSpc>
              <a:buFont typeface="Wingdings" pitchFamily="2" charset="2"/>
              <a:buNone/>
              <a:defRPr/>
            </a:pPr>
            <a:endParaRPr lang="en-US" sz="1800" dirty="0" smtClean="0">
              <a:ea typeface="+mn-ea"/>
            </a:endParaRPr>
          </a:p>
        </p:txBody>
      </p:sp>
      <p:pic>
        <p:nvPicPr>
          <p:cNvPr id="15370" name="Picture 10" descr="MC900440663[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3581400"/>
            <a:ext cx="26416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2" name="Picture 12" descr="ANd9GcSDRoo_7oOTaZhBPFPE8vKBI5fMXoReaW5D-atcHMMhOh5NkPD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52800" y="4476750"/>
            <a:ext cx="1924050"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4" name="Picture 14" descr="ANd9GcRoyaG_vX_C_sKRkBGbkX03Dynz5X6iRIqe0kOK_OaUg2kTENYpiQ"/>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48000" y="2667000"/>
            <a:ext cx="2419350" cy="188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6" name="Picture 16" descr="ANd9GcTiCIAAV68hzu1RY3bVIbXCRO9DvoCNzR7UMVHgVdZqXwK4yR-M_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19200" y="2971800"/>
            <a:ext cx="1819275"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376"/>
                                        </p:tgtEl>
                                        <p:attrNameLst>
                                          <p:attrName>style.visibility</p:attrName>
                                        </p:attrNameLst>
                                      </p:cBhvr>
                                      <p:to>
                                        <p:strVal val="visible"/>
                                      </p:to>
                                    </p:set>
                                    <p:animEffect transition="in" filter="box(in)">
                                      <p:cBhvr>
                                        <p:cTn id="7" dur="2000"/>
                                        <p:tgtEl>
                                          <p:spTgt spid="15376"/>
                                        </p:tgtEl>
                                      </p:cBhvr>
                                    </p:animEffect>
                                  </p:childTnLst>
                                </p:cTn>
                              </p:par>
                              <p:par>
                                <p:cTn id="8" presetID="5" presetClass="entr" presetSubtype="10" fill="hold" nodeType="withEffect">
                                  <p:stCondLst>
                                    <p:cond delay="0"/>
                                  </p:stCondLst>
                                  <p:childTnLst>
                                    <p:set>
                                      <p:cBhvr>
                                        <p:cTn id="9" dur="1" fill="hold">
                                          <p:stCondLst>
                                            <p:cond delay="0"/>
                                          </p:stCondLst>
                                        </p:cTn>
                                        <p:tgtEl>
                                          <p:spTgt spid="15374"/>
                                        </p:tgtEl>
                                        <p:attrNameLst>
                                          <p:attrName>style.visibility</p:attrName>
                                        </p:attrNameLst>
                                      </p:cBhvr>
                                      <p:to>
                                        <p:strVal val="visible"/>
                                      </p:to>
                                    </p:set>
                                    <p:animEffect transition="in" filter="checkerboard(across)">
                                      <p:cBhvr>
                                        <p:cTn id="10" dur="2000"/>
                                        <p:tgtEl>
                                          <p:spTgt spid="15374"/>
                                        </p:tgtEl>
                                      </p:cBhvr>
                                    </p:animEffect>
                                  </p:childTnLst>
                                </p:cTn>
                              </p:par>
                              <p:par>
                                <p:cTn id="11" presetID="8" presetClass="entr" presetSubtype="16" fill="hold" nodeType="withEffect">
                                  <p:stCondLst>
                                    <p:cond delay="0"/>
                                  </p:stCondLst>
                                  <p:childTnLst>
                                    <p:set>
                                      <p:cBhvr>
                                        <p:cTn id="12" dur="1" fill="hold">
                                          <p:stCondLst>
                                            <p:cond delay="0"/>
                                          </p:stCondLst>
                                        </p:cTn>
                                        <p:tgtEl>
                                          <p:spTgt spid="15372"/>
                                        </p:tgtEl>
                                        <p:attrNameLst>
                                          <p:attrName>style.visibility</p:attrName>
                                        </p:attrNameLst>
                                      </p:cBhvr>
                                      <p:to>
                                        <p:strVal val="visible"/>
                                      </p:to>
                                    </p:set>
                                    <p:animEffect transition="in" filter="diamond(in)">
                                      <p:cBhvr>
                                        <p:cTn id="13" dur="2000"/>
                                        <p:tgtEl>
                                          <p:spTgt spid="15372"/>
                                        </p:tgtEl>
                                      </p:cBhvr>
                                    </p:animEffect>
                                  </p:childTnLst>
                                </p:cTn>
                              </p:par>
                              <p:par>
                                <p:cTn id="14" presetID="14" presetClass="entr" presetSubtype="10" fill="hold" nodeType="withEffect">
                                  <p:stCondLst>
                                    <p:cond delay="0"/>
                                  </p:stCondLst>
                                  <p:childTnLst>
                                    <p:set>
                                      <p:cBhvr>
                                        <p:cTn id="15" dur="1" fill="hold">
                                          <p:stCondLst>
                                            <p:cond delay="0"/>
                                          </p:stCondLst>
                                        </p:cTn>
                                        <p:tgtEl>
                                          <p:spTgt spid="15370"/>
                                        </p:tgtEl>
                                        <p:attrNameLst>
                                          <p:attrName>style.visibility</p:attrName>
                                        </p:attrNameLst>
                                      </p:cBhvr>
                                      <p:to>
                                        <p:strVal val="visible"/>
                                      </p:to>
                                    </p:set>
                                    <p:animEffect transition="in" filter="randombar(horizontal)">
                                      <p:cBhvr>
                                        <p:cTn id="16" dur="20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3333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566" y="1676400"/>
            <a:ext cx="7467600" cy="639762"/>
          </a:xfrm>
        </p:spPr>
        <p:txBody>
          <a:bodyPr anchor="t">
            <a:noAutofit/>
          </a:bodyPr>
          <a:lstStyle/>
          <a:p>
            <a:r>
              <a:rPr lang="en-US" altLang="en-US" sz="7500" dirty="0" smtClean="0">
                <a:solidFill>
                  <a:srgbClr val="FFFFFF"/>
                </a:solidFill>
                <a:latin typeface="Times New Roman"/>
                <a:cs typeface="Times New Roman"/>
              </a:rPr>
              <a:t>Peter Speaks to the Onlookers</a:t>
            </a:r>
            <a:endParaRPr lang="en-US" sz="7500" b="1" cap="none" dirty="0">
              <a:solidFill>
                <a:srgbClr val="FFFFFF"/>
              </a:solidFill>
              <a:effectLst>
                <a:outerShdw blurRad="38100" dist="38100" dir="2700000" algn="tl">
                  <a:srgbClr val="000000">
                    <a:alpha val="43137"/>
                  </a:srgbClr>
                </a:outerShdw>
              </a:effectLst>
              <a:latin typeface="Times New Roman"/>
              <a:cs typeface="Times New Roman"/>
            </a:endParaRPr>
          </a:p>
        </p:txBody>
      </p:sp>
      <p:sp>
        <p:nvSpPr>
          <p:cNvPr id="45058" name="AutoShape 2"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304800" y="4800600"/>
            <a:ext cx="8382000" cy="11430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3" name="TextBox 2"/>
          <p:cNvSpPr txBox="1"/>
          <p:nvPr/>
        </p:nvSpPr>
        <p:spPr>
          <a:xfrm>
            <a:off x="3338271" y="4724400"/>
            <a:ext cx="1750449" cy="1200329"/>
          </a:xfrm>
          <a:prstGeom prst="rect">
            <a:avLst/>
          </a:prstGeom>
          <a:noFill/>
        </p:spPr>
        <p:txBody>
          <a:bodyPr wrap="none" rtlCol="0">
            <a:spAutoFit/>
          </a:bodyPr>
          <a:lstStyle/>
          <a:p>
            <a:pPr algn="ctr"/>
            <a:r>
              <a:rPr lang="en-US" altLang="en-US" sz="3600" dirty="0">
                <a:solidFill>
                  <a:schemeClr val="bg1"/>
                </a:solidFill>
                <a:latin typeface="Century Schoolbook"/>
                <a:cs typeface="Century Schoolbook"/>
              </a:rPr>
              <a:t>Acts </a:t>
            </a:r>
            <a:endParaRPr lang="en-US" altLang="en-US" sz="3600" dirty="0" smtClean="0">
              <a:solidFill>
                <a:schemeClr val="bg1"/>
              </a:solidFill>
              <a:latin typeface="Century Schoolbook"/>
              <a:cs typeface="Century Schoolbook"/>
            </a:endParaRPr>
          </a:p>
          <a:p>
            <a:pPr algn="ctr"/>
            <a:r>
              <a:rPr lang="en-US" altLang="en-US" sz="3600" dirty="0" smtClean="0">
                <a:solidFill>
                  <a:schemeClr val="bg1"/>
                </a:solidFill>
                <a:latin typeface="Century Schoolbook"/>
                <a:cs typeface="Century Schoolbook"/>
              </a:rPr>
              <a:t>3:11-16 </a:t>
            </a:r>
            <a:endParaRPr lang="en-US" sz="3600" dirty="0">
              <a:solidFill>
                <a:schemeClr val="bg1"/>
              </a:solidFill>
            </a:endParaRPr>
          </a:p>
        </p:txBody>
      </p:sp>
    </p:spTree>
    <p:extLst>
      <p:ext uri="{BB962C8B-B14F-4D97-AF65-F5344CB8AC3E}">
        <p14:creationId xmlns:p14="http://schemas.microsoft.com/office/powerpoint/2010/main" val="547883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5"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47800"/>
            <a:ext cx="9144000" cy="540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1" name="Rectangle 3"/>
          <p:cNvSpPr>
            <a:spLocks noGrp="1" noChangeArrowheads="1"/>
          </p:cNvSpPr>
          <p:nvPr>
            <p:ph type="body" idx="1"/>
          </p:nvPr>
        </p:nvSpPr>
        <p:spPr>
          <a:xfrm>
            <a:off x="228600" y="0"/>
            <a:ext cx="8915400" cy="2209800"/>
          </a:xfrm>
        </p:spPr>
        <p:txBody>
          <a:bodyPr/>
          <a:lstStyle/>
          <a:p>
            <a:pPr marL="0" indent="4763" eaLnBrk="1" hangingPunct="1">
              <a:lnSpc>
                <a:spcPct val="80000"/>
              </a:lnSpc>
              <a:buFont typeface="Wingdings" charset="0"/>
              <a:buNone/>
              <a:defRPr/>
            </a:pPr>
            <a:r>
              <a:rPr lang="en-US" sz="4000" dirty="0">
                <a:latin typeface="Tahoma" charset="0"/>
                <a:cs typeface="Arial" charset="0"/>
              </a:rPr>
              <a:t>While the beggar held on to Peter and John, all the people were astonished and came running to them in the place called </a:t>
            </a:r>
            <a:r>
              <a:rPr lang="en-US" sz="4000" dirty="0">
                <a:solidFill>
                  <a:schemeClr val="accent6"/>
                </a:solidFill>
                <a:latin typeface="Tahoma" charset="0"/>
                <a:cs typeface="Arial" charset="0"/>
              </a:rPr>
              <a:t>Solomon</a:t>
            </a:r>
            <a:r>
              <a:rPr lang="ja-JP" altLang="en-US" sz="4000" dirty="0">
                <a:solidFill>
                  <a:schemeClr val="accent6"/>
                </a:solidFill>
                <a:latin typeface="Tahoma" charset="0"/>
                <a:cs typeface="Arial" charset="0"/>
              </a:rPr>
              <a:t>’</a:t>
            </a:r>
            <a:r>
              <a:rPr lang="en-US" sz="4000" dirty="0">
                <a:solidFill>
                  <a:schemeClr val="accent6"/>
                </a:solidFill>
                <a:latin typeface="Tahoma" charset="0"/>
                <a:cs typeface="Arial" charset="0"/>
              </a:rPr>
              <a:t>s Colonnade.</a:t>
            </a:r>
          </a:p>
        </p:txBody>
      </p:sp>
      <p:pic>
        <p:nvPicPr>
          <p:cNvPr id="17415" name="Picture 7" descr="StoaAttalos3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000" y="2209800"/>
            <a:ext cx="3810000" cy="249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6" name="Text Box 8"/>
          <p:cNvSpPr txBox="1">
            <a:spLocks noChangeArrowheads="1"/>
          </p:cNvSpPr>
          <p:nvPr/>
        </p:nvSpPr>
        <p:spPr bwMode="auto">
          <a:xfrm>
            <a:off x="2286000" y="4800600"/>
            <a:ext cx="4724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b="1" dirty="0"/>
              <a:t>A covered walkway along the eastern wall of the Temple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anim calcmode="lin" valueType="num">
                                      <p:cBhvr>
                                        <p:cTn id="7" dur="1000" fill="hold"/>
                                        <p:tgtEl>
                                          <p:spTgt spid="17415"/>
                                        </p:tgtEl>
                                        <p:attrNameLst>
                                          <p:attrName>ppt_w</p:attrName>
                                        </p:attrNameLst>
                                      </p:cBhvr>
                                      <p:tavLst>
                                        <p:tav tm="0">
                                          <p:val>
                                            <p:strVal val="#ppt_w*0.70"/>
                                          </p:val>
                                        </p:tav>
                                        <p:tav tm="100000">
                                          <p:val>
                                            <p:strVal val="#ppt_w"/>
                                          </p:val>
                                        </p:tav>
                                      </p:tavLst>
                                    </p:anim>
                                    <p:anim calcmode="lin" valueType="num">
                                      <p:cBhvr>
                                        <p:cTn id="8" dur="1000" fill="hold"/>
                                        <p:tgtEl>
                                          <p:spTgt spid="17415"/>
                                        </p:tgtEl>
                                        <p:attrNameLst>
                                          <p:attrName>ppt_h</p:attrName>
                                        </p:attrNameLst>
                                      </p:cBhvr>
                                      <p:tavLst>
                                        <p:tav tm="0">
                                          <p:val>
                                            <p:strVal val="#ppt_h"/>
                                          </p:val>
                                        </p:tav>
                                        <p:tav tm="100000">
                                          <p:val>
                                            <p:strVal val="#ppt_h"/>
                                          </p:val>
                                        </p:tav>
                                      </p:tavLst>
                                    </p:anim>
                                    <p:animEffect transition="in" filter="fade">
                                      <p:cBhvr>
                                        <p:cTn id="9" dur="1000"/>
                                        <p:tgtEl>
                                          <p:spTgt spid="1741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7416"/>
                                        </p:tgtEl>
                                        <p:attrNameLst>
                                          <p:attrName>style.visibility</p:attrName>
                                        </p:attrNameLst>
                                      </p:cBhvr>
                                      <p:to>
                                        <p:strVal val="visible"/>
                                      </p:to>
                                    </p:set>
                                    <p:anim calcmode="lin" valueType="num">
                                      <p:cBhvr>
                                        <p:cTn id="12" dur="2000" fill="hold"/>
                                        <p:tgtEl>
                                          <p:spTgt spid="17416"/>
                                        </p:tgtEl>
                                        <p:attrNameLst>
                                          <p:attrName>ppt_w</p:attrName>
                                        </p:attrNameLst>
                                      </p:cBhvr>
                                      <p:tavLst>
                                        <p:tav tm="0">
                                          <p:val>
                                            <p:strVal val="#ppt_w*0.70"/>
                                          </p:val>
                                        </p:tav>
                                        <p:tav tm="100000">
                                          <p:val>
                                            <p:strVal val="#ppt_w"/>
                                          </p:val>
                                        </p:tav>
                                      </p:tavLst>
                                    </p:anim>
                                    <p:anim calcmode="lin" valueType="num">
                                      <p:cBhvr>
                                        <p:cTn id="13" dur="2000" fill="hold"/>
                                        <p:tgtEl>
                                          <p:spTgt spid="17416"/>
                                        </p:tgtEl>
                                        <p:attrNameLst>
                                          <p:attrName>ppt_h</p:attrName>
                                        </p:attrNameLst>
                                      </p:cBhvr>
                                      <p:tavLst>
                                        <p:tav tm="0">
                                          <p:val>
                                            <p:strVal val="#ppt_h"/>
                                          </p:val>
                                        </p:tav>
                                        <p:tav tm="100000">
                                          <p:val>
                                            <p:strVal val="#ppt_h"/>
                                          </p:val>
                                        </p:tav>
                                      </p:tavLst>
                                    </p:anim>
                                    <p:animEffect transition="in" filter="fade">
                                      <p:cBhvr>
                                        <p:cTn id="14" dur="20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304800" y="4038600"/>
            <a:ext cx="8686800" cy="2286000"/>
          </a:xfrm>
        </p:spPr>
        <p:txBody>
          <a:bodyPr/>
          <a:lstStyle/>
          <a:p>
            <a:pPr marL="0" indent="4763" eaLnBrk="1" hangingPunct="1">
              <a:buFont typeface="Wingdings" charset="0"/>
              <a:buNone/>
              <a:defRPr/>
            </a:pPr>
            <a:r>
              <a:rPr lang="en-US" dirty="0">
                <a:latin typeface="Tahoma" charset="0"/>
                <a:cs typeface="Arial" charset="0"/>
              </a:rPr>
              <a:t>When Peter saw this, he said to them: </a:t>
            </a:r>
            <a:endParaRPr lang="en-US" dirty="0" smtClean="0">
              <a:latin typeface="Tahoma" charset="0"/>
              <a:cs typeface="Arial" charset="0"/>
            </a:endParaRPr>
          </a:p>
          <a:p>
            <a:pPr marL="0" indent="4763" eaLnBrk="1" hangingPunct="1">
              <a:buFont typeface="Wingdings" charset="0"/>
              <a:buNone/>
              <a:defRPr/>
            </a:pPr>
            <a:r>
              <a:rPr lang="ja-JP" altLang="en-US" dirty="0" smtClean="0">
                <a:latin typeface="Tahoma" charset="0"/>
                <a:cs typeface="Arial" charset="0"/>
              </a:rPr>
              <a:t>“</a:t>
            </a:r>
            <a:r>
              <a:rPr lang="en-US" dirty="0" smtClean="0">
                <a:latin typeface="Tahoma" charset="0"/>
                <a:cs typeface="Arial" charset="0"/>
              </a:rPr>
              <a:t>Fellow Israelites, </a:t>
            </a:r>
            <a:r>
              <a:rPr lang="en-US" dirty="0">
                <a:latin typeface="Tahoma" charset="0"/>
                <a:cs typeface="Arial" charset="0"/>
              </a:rPr>
              <a:t>why does this surprise you? </a:t>
            </a:r>
            <a:endParaRPr lang="en-US" dirty="0" smtClean="0">
              <a:latin typeface="Tahoma" charset="0"/>
              <a:cs typeface="Arial" charset="0"/>
            </a:endParaRPr>
          </a:p>
          <a:p>
            <a:pPr marL="0" indent="4763" eaLnBrk="1" hangingPunct="1">
              <a:buFont typeface="Wingdings" charset="0"/>
              <a:buNone/>
              <a:defRPr/>
            </a:pPr>
            <a:r>
              <a:rPr lang="en-US" dirty="0" smtClean="0">
                <a:latin typeface="Tahoma" charset="0"/>
                <a:cs typeface="Arial" charset="0"/>
              </a:rPr>
              <a:t>Why </a:t>
            </a:r>
            <a:r>
              <a:rPr lang="en-US" dirty="0">
                <a:latin typeface="Tahoma" charset="0"/>
                <a:cs typeface="Arial" charset="0"/>
              </a:rPr>
              <a:t>do you stare at us as if by our own power or godliness we had made this man walk?</a:t>
            </a:r>
          </a:p>
        </p:txBody>
      </p:sp>
      <p:pic>
        <p:nvPicPr>
          <p:cNvPr id="22530"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20888" y="228600"/>
            <a:ext cx="5026025" cy="377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228600" y="152400"/>
            <a:ext cx="5715000" cy="2438400"/>
          </a:xfrm>
        </p:spPr>
        <p:txBody>
          <a:bodyPr>
            <a:normAutofit fontScale="92500"/>
          </a:bodyPr>
          <a:lstStyle/>
          <a:p>
            <a:pPr marL="0" indent="4763" eaLnBrk="1" hangingPunct="1">
              <a:buFont typeface="Wingdings" charset="0"/>
              <a:buNone/>
              <a:defRPr/>
            </a:pPr>
            <a:r>
              <a:rPr lang="en-US" dirty="0">
                <a:latin typeface="Tahoma" charset="0"/>
                <a:cs typeface="Arial" charset="0"/>
              </a:rPr>
              <a:t>The God of </a:t>
            </a:r>
            <a:r>
              <a:rPr lang="en-US" dirty="0" smtClean="0">
                <a:latin typeface="Tahoma" charset="0"/>
                <a:cs typeface="Arial" charset="0"/>
              </a:rPr>
              <a:t>Abraham*, </a:t>
            </a:r>
          </a:p>
          <a:p>
            <a:pPr marL="0" indent="4763" eaLnBrk="1" hangingPunct="1">
              <a:buFont typeface="Wingdings" charset="0"/>
              <a:buNone/>
              <a:defRPr/>
            </a:pPr>
            <a:r>
              <a:rPr lang="en-US" dirty="0" smtClean="0">
                <a:latin typeface="Tahoma" charset="0"/>
                <a:cs typeface="Arial" charset="0"/>
              </a:rPr>
              <a:t>Isaac* and Jacob*, </a:t>
            </a:r>
          </a:p>
          <a:p>
            <a:pPr marL="0" indent="4763" eaLnBrk="1" hangingPunct="1">
              <a:buFont typeface="Wingdings" charset="0"/>
              <a:buNone/>
              <a:defRPr/>
            </a:pPr>
            <a:r>
              <a:rPr lang="en-US" dirty="0" smtClean="0">
                <a:latin typeface="Tahoma" charset="0"/>
                <a:cs typeface="Arial" charset="0"/>
              </a:rPr>
              <a:t>the </a:t>
            </a:r>
            <a:r>
              <a:rPr lang="en-US" dirty="0">
                <a:latin typeface="Tahoma" charset="0"/>
                <a:cs typeface="Arial" charset="0"/>
              </a:rPr>
              <a:t>God of our </a:t>
            </a:r>
            <a:r>
              <a:rPr lang="en-US" dirty="0" smtClean="0">
                <a:latin typeface="Tahoma" charset="0"/>
                <a:cs typeface="Arial" charset="0"/>
              </a:rPr>
              <a:t>fathers*, </a:t>
            </a:r>
          </a:p>
          <a:p>
            <a:pPr marL="0" indent="4763" eaLnBrk="1" hangingPunct="1">
              <a:buFont typeface="Wingdings" charset="0"/>
              <a:buNone/>
              <a:defRPr/>
            </a:pPr>
            <a:r>
              <a:rPr lang="en-US" dirty="0" smtClean="0">
                <a:latin typeface="Tahoma" charset="0"/>
                <a:cs typeface="Arial" charset="0"/>
              </a:rPr>
              <a:t>has </a:t>
            </a:r>
            <a:r>
              <a:rPr lang="en-US" dirty="0">
                <a:latin typeface="Tahoma" charset="0"/>
                <a:cs typeface="Arial" charset="0"/>
              </a:rPr>
              <a:t>glorified </a:t>
            </a:r>
            <a:r>
              <a:rPr lang="en-US" dirty="0" smtClean="0">
                <a:latin typeface="Tahoma" charset="0"/>
                <a:cs typeface="Arial" charset="0"/>
              </a:rPr>
              <a:t>his </a:t>
            </a:r>
            <a:r>
              <a:rPr lang="en-US" dirty="0">
                <a:latin typeface="Tahoma" charset="0"/>
                <a:cs typeface="Arial" charset="0"/>
              </a:rPr>
              <a:t>servant </a:t>
            </a:r>
            <a:r>
              <a:rPr lang="en-US" dirty="0" smtClean="0">
                <a:latin typeface="Tahoma" charset="0"/>
                <a:cs typeface="Arial" charset="0"/>
              </a:rPr>
              <a:t>Jesus*.</a:t>
            </a:r>
            <a:endParaRPr lang="en-US" dirty="0">
              <a:latin typeface="Tahoma" charset="0"/>
              <a:cs typeface="Arial" charset="0"/>
            </a:endParaRPr>
          </a:p>
        </p:txBody>
      </p:sp>
      <p:pic>
        <p:nvPicPr>
          <p:cNvPr id="20485" name="Picture 5" descr="ANd9GcSBid4-ILYRnnQFsBhPhePxTmb0TtoGOHeFkbHseJMCaSLx3b0GFw"/>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4724400"/>
            <a:ext cx="2466975"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7" name="Picture 7" descr="ANd9GcR373Gv4NjNHzA3-GIoJRO4lLZ9Lbj32ba43s-TRjLdPd-6oUZZ"/>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05200" y="4343400"/>
            <a:ext cx="1914525" cy="239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9"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4419600"/>
            <a:ext cx="1790700" cy="219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91" name="Picture 11" descr="ANd9GcTZZ-ESGFcYCykM0M29MiWeU7cizwNKS3II4kdkdfVeYcM99_Yf"/>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86400" y="990600"/>
            <a:ext cx="3344863"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239012_1242856005746_ful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19200" y="3276600"/>
            <a:ext cx="3657600" cy="260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checkerboard(across)">
                                      <p:cBhvr>
                                        <p:cTn id="7" dur="1000"/>
                                        <p:tgtEl>
                                          <p:spTgt spid="20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487"/>
                                        </p:tgtEl>
                                        <p:attrNameLst>
                                          <p:attrName>style.visibility</p:attrName>
                                        </p:attrNameLst>
                                      </p:cBhvr>
                                      <p:to>
                                        <p:strVal val="visible"/>
                                      </p:to>
                                    </p:set>
                                    <p:animEffect transition="in" filter="box(in)">
                                      <p:cBhvr>
                                        <p:cTn id="12" dur="1000"/>
                                        <p:tgtEl>
                                          <p:spTgt spid="204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0489"/>
                                        </p:tgtEl>
                                        <p:attrNameLst>
                                          <p:attrName>style.visibility</p:attrName>
                                        </p:attrNameLst>
                                      </p:cBhvr>
                                      <p:to>
                                        <p:strVal val="visible"/>
                                      </p:to>
                                    </p:set>
                                    <p:anim calcmode="lin" valueType="num">
                                      <p:cBhvr additive="base">
                                        <p:cTn id="17" dur="1000" fill="hold"/>
                                        <p:tgtEl>
                                          <p:spTgt spid="20489"/>
                                        </p:tgtEl>
                                        <p:attrNameLst>
                                          <p:attrName>ppt_x</p:attrName>
                                        </p:attrNameLst>
                                      </p:cBhvr>
                                      <p:tavLst>
                                        <p:tav tm="0">
                                          <p:val>
                                            <p:strVal val="#ppt_x"/>
                                          </p:val>
                                        </p:tav>
                                        <p:tav tm="100000">
                                          <p:val>
                                            <p:strVal val="#ppt_x"/>
                                          </p:val>
                                        </p:tav>
                                      </p:tavLst>
                                    </p:anim>
                                    <p:anim calcmode="lin" valueType="num">
                                      <p:cBhvr additive="base">
                                        <p:cTn id="18" dur="1000" fill="hold"/>
                                        <p:tgtEl>
                                          <p:spTgt spid="2048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2048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048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0489"/>
                                        </p:tgtEl>
                                        <p:attrNameLst>
                                          <p:attrName>style.visibility</p:attrName>
                                        </p:attrNameLst>
                                      </p:cBhvr>
                                      <p:to>
                                        <p:strVal val="hidden"/>
                                      </p:to>
                                    </p:set>
                                  </p:childTnLst>
                                </p:cTn>
                              </p:par>
                              <p:par>
                                <p:cTn id="27" presetID="9"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ssolve">
                                      <p:cBhvr>
                                        <p:cTn id="29" dur="3000"/>
                                        <p:tgtEl>
                                          <p:spTgt spid="2"/>
                                        </p:tgtEl>
                                      </p:cBhvr>
                                    </p:animEffect>
                                  </p:childTnLst>
                                </p:cTn>
                              </p:par>
                            </p:childTnLst>
                          </p:cTn>
                        </p:par>
                        <p:par>
                          <p:cTn id="30" fill="hold" nodeType="afterGroup">
                            <p:stCondLst>
                              <p:cond delay="3000"/>
                            </p:stCondLst>
                            <p:childTnLst>
                              <p:par>
                                <p:cTn id="31" presetID="14" presetClass="entr" presetSubtype="10" fill="hold" nodeType="afterEffect">
                                  <p:stCondLst>
                                    <p:cond delay="0"/>
                                  </p:stCondLst>
                                  <p:childTnLst>
                                    <p:set>
                                      <p:cBhvr>
                                        <p:cTn id="32" dur="1" fill="hold">
                                          <p:stCondLst>
                                            <p:cond delay="0"/>
                                          </p:stCondLst>
                                        </p:cTn>
                                        <p:tgtEl>
                                          <p:spTgt spid="20491"/>
                                        </p:tgtEl>
                                        <p:attrNameLst>
                                          <p:attrName>style.visibility</p:attrName>
                                        </p:attrNameLst>
                                      </p:cBhvr>
                                      <p:to>
                                        <p:strVal val="visible"/>
                                      </p:to>
                                    </p:set>
                                    <p:animEffect transition="in" filter="randombar(horizontal)">
                                      <p:cBhvr>
                                        <p:cTn id="33" dur="2000"/>
                                        <p:tgtEl>
                                          <p:spTgt spid="2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3276600" y="685800"/>
            <a:ext cx="5486400" cy="2362200"/>
          </a:xfrm>
        </p:spPr>
        <p:txBody>
          <a:bodyPr/>
          <a:lstStyle/>
          <a:p>
            <a:pPr marL="0" indent="4763" eaLnBrk="1" hangingPunct="1">
              <a:spcBef>
                <a:spcPct val="0"/>
              </a:spcBef>
              <a:buClrTx/>
              <a:buSzTx/>
              <a:buFontTx/>
              <a:buNone/>
              <a:defRPr/>
            </a:pPr>
            <a:r>
              <a:rPr lang="en-US" smtClean="0">
                <a:ea typeface="+mn-ea"/>
              </a:rPr>
              <a:t>You handed him over to be killed, and you disowned him before Pilate, though he had decided to let him go.</a:t>
            </a:r>
          </a:p>
          <a:p>
            <a:pPr marL="0" indent="4763" eaLnBrk="1" hangingPunct="1">
              <a:buFont typeface="Wingdings" pitchFamily="2" charset="2"/>
              <a:buNone/>
              <a:defRPr/>
            </a:pPr>
            <a:endParaRPr lang="en-US" smtClean="0">
              <a:ea typeface="+mn-ea"/>
            </a:endParaRPr>
          </a:p>
        </p:txBody>
      </p:sp>
      <p:pic>
        <p:nvPicPr>
          <p:cNvPr id="24578" name="Picture 6" descr="ANd9GcRJW5d2ZFfdUH7DhqD5PzL-njO_D-6SZSI9M3wUhlPwKwh7WMp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143000"/>
            <a:ext cx="2611438" cy="379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79" name="Picture 8" descr="ANd9GcS4zp9qMulE3RMPAJhHe8y9IZhASuDUeh0NwxALd201GpRTY5SBd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91000" y="2819400"/>
            <a:ext cx="3429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206375" y="3573463"/>
            <a:ext cx="8632825" cy="2979737"/>
          </a:xfrm>
        </p:spPr>
        <p:txBody>
          <a:bodyPr>
            <a:normAutofit/>
          </a:bodyPr>
          <a:lstStyle/>
          <a:p>
            <a:pPr marL="0" indent="0" eaLnBrk="1" hangingPunct="1">
              <a:buFont typeface="Wingdings" charset="0"/>
              <a:buNone/>
              <a:defRPr/>
            </a:pPr>
            <a:r>
              <a:rPr lang="en-US" dirty="0">
                <a:latin typeface="Tahoma" charset="0"/>
                <a:cs typeface="Arial" charset="0"/>
              </a:rPr>
              <a:t>You disowned the Holy and Righteous One and asked that a murderer be released to you. </a:t>
            </a:r>
            <a:endParaRPr lang="en-US" dirty="0" smtClean="0">
              <a:latin typeface="Tahoma" charset="0"/>
              <a:cs typeface="Arial" charset="0"/>
            </a:endParaRPr>
          </a:p>
          <a:p>
            <a:pPr marL="0" indent="0" eaLnBrk="1" hangingPunct="1">
              <a:buFont typeface="Wingdings" charset="0"/>
              <a:buNone/>
              <a:defRPr/>
            </a:pPr>
            <a:r>
              <a:rPr lang="en-US" dirty="0" smtClean="0">
                <a:latin typeface="Tahoma" charset="0"/>
                <a:cs typeface="Arial" charset="0"/>
              </a:rPr>
              <a:t>You </a:t>
            </a:r>
            <a:r>
              <a:rPr lang="en-US" dirty="0">
                <a:latin typeface="Tahoma" charset="0"/>
                <a:cs typeface="Arial" charset="0"/>
              </a:rPr>
              <a:t>killed the author of life, but God raised him from the dead. </a:t>
            </a:r>
            <a:endParaRPr lang="en-US" dirty="0" smtClean="0">
              <a:latin typeface="Tahoma" charset="0"/>
              <a:cs typeface="Arial" charset="0"/>
            </a:endParaRPr>
          </a:p>
          <a:p>
            <a:pPr marL="0" indent="0" eaLnBrk="1" hangingPunct="1">
              <a:buFont typeface="Wingdings" charset="0"/>
              <a:buNone/>
              <a:defRPr/>
            </a:pPr>
            <a:r>
              <a:rPr lang="en-US" dirty="0" smtClean="0">
                <a:latin typeface="Tahoma" charset="0"/>
                <a:cs typeface="Arial" charset="0"/>
              </a:rPr>
              <a:t>We </a:t>
            </a:r>
            <a:r>
              <a:rPr lang="en-US" dirty="0">
                <a:latin typeface="Tahoma" charset="0"/>
                <a:cs typeface="Arial" charset="0"/>
              </a:rPr>
              <a:t>are witnesses of this. </a:t>
            </a:r>
          </a:p>
        </p:txBody>
      </p:sp>
      <p:pic>
        <p:nvPicPr>
          <p:cNvPr id="25602" name="Picture 8" descr="ANd9GcTuCZzSyzAPo4hNkiIxvHYJOhfIu5K3XmltOXXjQjGDouO3WnS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304800"/>
            <a:ext cx="3886200" cy="326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3" name="Picture 10" descr="ANd9GcTiRJ70cRvJ-am7b5FJ6fR0r_WaD1MLXsANf5mT0ylKSGP3X4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9200" y="304800"/>
            <a:ext cx="3209925" cy="320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533400" y="457200"/>
            <a:ext cx="8229600" cy="2743200"/>
          </a:xfrm>
        </p:spPr>
        <p:txBody>
          <a:bodyPr/>
          <a:lstStyle/>
          <a:p>
            <a:pPr marL="0" indent="4763" eaLnBrk="1" hangingPunct="1">
              <a:buClr>
                <a:schemeClr val="tx1"/>
              </a:buClr>
              <a:buFont typeface="Wingdings" charset="0"/>
              <a:buNone/>
              <a:defRPr/>
            </a:pPr>
            <a:r>
              <a:rPr lang="en-US" dirty="0">
                <a:latin typeface="Tahoma" charset="0"/>
                <a:cs typeface="Arial" charset="0"/>
              </a:rPr>
              <a:t>By faith in the name of Jesus, this man whom you see and know was made strong. It is </a:t>
            </a:r>
            <a:r>
              <a:rPr lang="en-US" dirty="0" smtClean="0">
                <a:latin typeface="Tahoma" charset="0"/>
                <a:cs typeface="Arial" charset="0"/>
              </a:rPr>
              <a:t>Jesus</a:t>
            </a:r>
            <a:r>
              <a:rPr lang="ja-JP" altLang="en-US" dirty="0" smtClean="0">
                <a:latin typeface="Tahoma" charset="0"/>
                <a:cs typeface="Arial" charset="0"/>
              </a:rPr>
              <a:t>’</a:t>
            </a:r>
            <a:r>
              <a:rPr lang="en-US" dirty="0" smtClean="0">
                <a:latin typeface="Tahoma" charset="0"/>
                <a:cs typeface="Arial" charset="0"/>
              </a:rPr>
              <a:t>name </a:t>
            </a:r>
            <a:r>
              <a:rPr lang="en-US" dirty="0">
                <a:latin typeface="Tahoma" charset="0"/>
                <a:cs typeface="Arial" charset="0"/>
              </a:rPr>
              <a:t>and the </a:t>
            </a:r>
            <a:r>
              <a:rPr lang="en-US" dirty="0" smtClean="0">
                <a:latin typeface="Tahoma" charset="0"/>
                <a:cs typeface="Arial" charset="0"/>
              </a:rPr>
              <a:t>faith </a:t>
            </a:r>
            <a:r>
              <a:rPr lang="en-US" dirty="0">
                <a:latin typeface="Tahoma" charset="0"/>
                <a:cs typeface="Arial" charset="0"/>
              </a:rPr>
              <a:t>that comes through him that has given this complete healing to him, as you can all see.</a:t>
            </a:r>
            <a:endParaRPr lang="en-US" b="1" dirty="0">
              <a:latin typeface="Tahoma" charset="0"/>
              <a:cs typeface="Arial" charset="0"/>
            </a:endParaRPr>
          </a:p>
          <a:p>
            <a:pPr marL="0" indent="4763" eaLnBrk="1" hangingPunct="1">
              <a:buFont typeface="Wingdings" charset="0"/>
              <a:buNone/>
              <a:defRPr/>
            </a:pPr>
            <a:endParaRPr lang="en-US" sz="1800" dirty="0">
              <a:latin typeface="Tahoma" charset="0"/>
              <a:cs typeface="Arial" charset="0"/>
            </a:endParaRPr>
          </a:p>
        </p:txBody>
      </p:sp>
      <p:pic>
        <p:nvPicPr>
          <p:cNvPr id="18436" name="Picture 4" descr="ANd9GcQcNUUhmb2ABwLlM0tV1-kY9VYAJc-a5fFCfe3d7HY1zmymrODkU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3429000"/>
            <a:ext cx="1781175" cy="291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Picture 6" descr="ANd9GcQvROamSfz2p4ns4dAZUA_MpNTSNsanSzbUeQ1jwa188NdQxQiQM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0" y="3962400"/>
            <a:ext cx="4419600" cy="330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1000" fill="hold"/>
                                        <p:tgtEl>
                                          <p:spTgt spid="18436"/>
                                        </p:tgtEl>
                                        <p:attrNameLst>
                                          <p:attrName>ppt_w</p:attrName>
                                        </p:attrNameLst>
                                      </p:cBhvr>
                                      <p:tavLst>
                                        <p:tav tm="0">
                                          <p:val>
                                            <p:strVal val="#ppt_w*0.70"/>
                                          </p:val>
                                        </p:tav>
                                        <p:tav tm="100000">
                                          <p:val>
                                            <p:strVal val="#ppt_w"/>
                                          </p:val>
                                        </p:tav>
                                      </p:tavLst>
                                    </p:anim>
                                    <p:anim calcmode="lin" valueType="num">
                                      <p:cBhvr>
                                        <p:cTn id="8" dur="1000" fill="hold"/>
                                        <p:tgtEl>
                                          <p:spTgt spid="18436"/>
                                        </p:tgtEl>
                                        <p:attrNameLst>
                                          <p:attrName>ppt_h</p:attrName>
                                        </p:attrNameLst>
                                      </p:cBhvr>
                                      <p:tavLst>
                                        <p:tav tm="0">
                                          <p:val>
                                            <p:strVal val="#ppt_h"/>
                                          </p:val>
                                        </p:tav>
                                        <p:tav tm="100000">
                                          <p:val>
                                            <p:strVal val="#ppt_h"/>
                                          </p:val>
                                        </p:tav>
                                      </p:tavLst>
                                    </p:anim>
                                    <p:animEffect transition="in" filter="fade">
                                      <p:cBhvr>
                                        <p:cTn id="9" dur="1000"/>
                                        <p:tgtEl>
                                          <p:spTgt spid="18436"/>
                                        </p:tgtEl>
                                      </p:cBhvr>
                                    </p:animEffect>
                                  </p:childTnLst>
                                </p:cTn>
                              </p:par>
                              <p:par>
                                <p:cTn id="10" presetID="0" presetClass="path" presetSubtype="0" accel="50000" decel="50000" fill="hold" nodeType="withEffect">
                                  <p:stCondLst>
                                    <p:cond delay="0"/>
                                  </p:stCondLst>
                                  <p:childTnLst>
                                    <p:animMotion origin="layout" path="M -0.34619 0.22479 C -0.34688 0.07902 -0.34758 -0.06652 -0.29998 -0.07949 C -0.25239 -0.09247 -0.11048 0.19049 -0.06045 0.14669 C -0.01042 0.10266 -0.03544 -0.33117 2.00625E-6 -0.34392 C 0.03543 -0.35644 0.10995 0.0767 0.15233 0.07045 C 0.19454 0.06419 0.214 -0.37544 0.25378 -0.38193 C 0.29355 -0.38842 0.34601 0.05979 0.39048 0.03244 C 0.43495 0.00486 0.49175 -0.55759 0.52058 -0.54693 C 0.54924 -0.53604 0.55532 -0.01298 0.56331 0.09803 C 0.5713 0.20903 0.56974 0.16384 0.56818 0.11911 " pathEditMode="relative" rAng="0" ptsTypes="aaaaaaaaaA">
                                      <p:cBhvr>
                                        <p:cTn id="11" dur="5000" fill="hold"/>
                                        <p:tgtEl>
                                          <p:spTgt spid="18436"/>
                                        </p:tgtEl>
                                        <p:attrNameLst>
                                          <p:attrName>ppt_x</p:attrName>
                                          <p:attrName>ppt_y</p:attrName>
                                        </p:attrNameLst>
                                      </p:cBhvr>
                                      <p:rCtr x="45805" y="-39119"/>
                                    </p:animMotion>
                                  </p:childTnLst>
                                </p:cTn>
                              </p:par>
                            </p:childTnLst>
                          </p:cTn>
                        </p:par>
                        <p:par>
                          <p:cTn id="12" fill="hold" nodeType="afterGroup">
                            <p:stCondLst>
                              <p:cond delay="5000"/>
                            </p:stCondLst>
                            <p:childTnLst>
                              <p:par>
                                <p:cTn id="13" presetID="55" presetClass="entr" presetSubtype="0" fill="hold" nodeType="afterEffect">
                                  <p:stCondLst>
                                    <p:cond delay="0"/>
                                  </p:stCondLst>
                                  <p:childTnLst>
                                    <p:set>
                                      <p:cBhvr>
                                        <p:cTn id="14" dur="1" fill="hold">
                                          <p:stCondLst>
                                            <p:cond delay="0"/>
                                          </p:stCondLst>
                                        </p:cTn>
                                        <p:tgtEl>
                                          <p:spTgt spid="18438"/>
                                        </p:tgtEl>
                                        <p:attrNameLst>
                                          <p:attrName>style.visibility</p:attrName>
                                        </p:attrNameLst>
                                      </p:cBhvr>
                                      <p:to>
                                        <p:strVal val="visible"/>
                                      </p:to>
                                    </p:set>
                                    <p:anim calcmode="lin" valueType="num">
                                      <p:cBhvr>
                                        <p:cTn id="15" dur="2000" fill="hold"/>
                                        <p:tgtEl>
                                          <p:spTgt spid="18438"/>
                                        </p:tgtEl>
                                        <p:attrNameLst>
                                          <p:attrName>ppt_w</p:attrName>
                                        </p:attrNameLst>
                                      </p:cBhvr>
                                      <p:tavLst>
                                        <p:tav tm="0">
                                          <p:val>
                                            <p:strVal val="#ppt_w*0.70"/>
                                          </p:val>
                                        </p:tav>
                                        <p:tav tm="100000">
                                          <p:val>
                                            <p:strVal val="#ppt_w"/>
                                          </p:val>
                                        </p:tav>
                                      </p:tavLst>
                                    </p:anim>
                                    <p:anim calcmode="lin" valueType="num">
                                      <p:cBhvr>
                                        <p:cTn id="16" dur="2000" fill="hold"/>
                                        <p:tgtEl>
                                          <p:spTgt spid="18438"/>
                                        </p:tgtEl>
                                        <p:attrNameLst>
                                          <p:attrName>ppt_h</p:attrName>
                                        </p:attrNameLst>
                                      </p:cBhvr>
                                      <p:tavLst>
                                        <p:tav tm="0">
                                          <p:val>
                                            <p:strVal val="#ppt_h"/>
                                          </p:val>
                                        </p:tav>
                                        <p:tav tm="100000">
                                          <p:val>
                                            <p:strVal val="#ppt_h"/>
                                          </p:val>
                                        </p:tav>
                                      </p:tavLst>
                                    </p:anim>
                                    <p:animEffect transition="in" filter="fade">
                                      <p:cBhvr>
                                        <p:cTn id="17" dur="2000"/>
                                        <p:tgtEl>
                                          <p:spTgt spid="18438"/>
                                        </p:tgtEl>
                                      </p:cBhvr>
                                    </p:animEffect>
                                  </p:childTnLst>
                                </p:cTn>
                              </p:par>
                              <p:par>
                                <p:cTn id="18" presetID="6" presetClass="emph" presetSubtype="0" fill="hold" nodeType="withEffect">
                                  <p:stCondLst>
                                    <p:cond delay="0"/>
                                  </p:stCondLst>
                                  <p:childTnLst>
                                    <p:animScale>
                                      <p:cBhvr>
                                        <p:cTn id="19" dur="2000" fill="hold"/>
                                        <p:tgtEl>
                                          <p:spTgt spid="1843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3333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566" y="1676400"/>
            <a:ext cx="7467600" cy="639762"/>
          </a:xfrm>
        </p:spPr>
        <p:txBody>
          <a:bodyPr anchor="t">
            <a:noAutofit/>
          </a:bodyPr>
          <a:lstStyle/>
          <a:p>
            <a:r>
              <a:rPr lang="en-US" altLang="en-US" sz="7500" dirty="0" smtClean="0">
                <a:solidFill>
                  <a:srgbClr val="FFFFFF"/>
                </a:solidFill>
                <a:latin typeface="Times New Roman"/>
                <a:cs typeface="Times New Roman"/>
              </a:rPr>
              <a:t>Peter and John Arrested</a:t>
            </a:r>
            <a:endParaRPr lang="en-US" sz="7500" b="1" cap="none" dirty="0">
              <a:solidFill>
                <a:srgbClr val="FFFFFF"/>
              </a:solidFill>
              <a:effectLst>
                <a:outerShdw blurRad="38100" dist="38100" dir="2700000" algn="tl">
                  <a:srgbClr val="000000">
                    <a:alpha val="43137"/>
                  </a:srgbClr>
                </a:outerShdw>
              </a:effectLst>
              <a:latin typeface="Times New Roman"/>
              <a:cs typeface="Times New Roman"/>
            </a:endParaRPr>
          </a:p>
        </p:txBody>
      </p:sp>
      <p:sp>
        <p:nvSpPr>
          <p:cNvPr id="45058" name="AutoShape 2"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304800" y="4800600"/>
            <a:ext cx="8382000" cy="11430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3" name="TextBox 2"/>
          <p:cNvSpPr txBox="1"/>
          <p:nvPr/>
        </p:nvSpPr>
        <p:spPr>
          <a:xfrm>
            <a:off x="3595027" y="4724400"/>
            <a:ext cx="1236937" cy="1200329"/>
          </a:xfrm>
          <a:prstGeom prst="rect">
            <a:avLst/>
          </a:prstGeom>
          <a:noFill/>
        </p:spPr>
        <p:txBody>
          <a:bodyPr wrap="none" rtlCol="0">
            <a:spAutoFit/>
          </a:bodyPr>
          <a:lstStyle/>
          <a:p>
            <a:pPr algn="ctr"/>
            <a:r>
              <a:rPr lang="en-US" altLang="en-US" sz="3600" dirty="0">
                <a:solidFill>
                  <a:schemeClr val="bg1"/>
                </a:solidFill>
                <a:latin typeface="Century Schoolbook"/>
                <a:cs typeface="Century Schoolbook"/>
              </a:rPr>
              <a:t>Acts </a:t>
            </a:r>
            <a:endParaRPr lang="en-US" altLang="en-US" sz="3600" dirty="0" smtClean="0">
              <a:solidFill>
                <a:schemeClr val="bg1"/>
              </a:solidFill>
              <a:latin typeface="Century Schoolbook"/>
              <a:cs typeface="Century Schoolbook"/>
            </a:endParaRPr>
          </a:p>
          <a:p>
            <a:pPr algn="ctr"/>
            <a:r>
              <a:rPr lang="en-US" altLang="en-US" sz="3600" dirty="0" smtClean="0">
                <a:solidFill>
                  <a:schemeClr val="bg1"/>
                </a:solidFill>
                <a:latin typeface="Century Schoolbook"/>
                <a:cs typeface="Century Schoolbook"/>
              </a:rPr>
              <a:t>4:1-4 </a:t>
            </a:r>
            <a:endParaRPr lang="en-US" sz="3600" dirty="0">
              <a:solidFill>
                <a:schemeClr val="bg1"/>
              </a:solidFill>
            </a:endParaRPr>
          </a:p>
        </p:txBody>
      </p:sp>
    </p:spTree>
    <p:extLst>
      <p:ext uri="{BB962C8B-B14F-4D97-AF65-F5344CB8AC3E}">
        <p14:creationId xmlns:p14="http://schemas.microsoft.com/office/powerpoint/2010/main" val="3244492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3333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566" y="1676400"/>
            <a:ext cx="8203234" cy="639762"/>
          </a:xfrm>
        </p:spPr>
        <p:txBody>
          <a:bodyPr anchor="t">
            <a:noAutofit/>
          </a:bodyPr>
          <a:lstStyle/>
          <a:p>
            <a:r>
              <a:rPr lang="en-US" altLang="en-US" sz="9600" dirty="0" smtClean="0">
                <a:solidFill>
                  <a:srgbClr val="FFFFFF"/>
                </a:solidFill>
                <a:latin typeface="Times New Roman"/>
                <a:cs typeface="Times New Roman"/>
              </a:rPr>
              <a:t>Better than Money</a:t>
            </a:r>
            <a:endParaRPr lang="en-US" sz="9500" b="1" cap="none" dirty="0">
              <a:solidFill>
                <a:srgbClr val="FFFFFF"/>
              </a:solidFill>
              <a:effectLst>
                <a:outerShdw blurRad="38100" dist="38100" dir="2700000" algn="tl">
                  <a:srgbClr val="000000">
                    <a:alpha val="43137"/>
                  </a:srgbClr>
                </a:outerShdw>
              </a:effectLst>
              <a:latin typeface="Times New Roman"/>
              <a:cs typeface="Times New Roman"/>
            </a:endParaRPr>
          </a:p>
        </p:txBody>
      </p:sp>
      <p:sp>
        <p:nvSpPr>
          <p:cNvPr id="45058" name="AutoShape 2"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304800" y="4800600"/>
            <a:ext cx="8382000" cy="11430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135841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304800"/>
            <a:ext cx="4648200" cy="6172200"/>
          </a:xfrm>
        </p:spPr>
        <p:txBody>
          <a:bodyPr>
            <a:normAutofit fontScale="92500"/>
          </a:bodyPr>
          <a:lstStyle/>
          <a:p>
            <a:pPr marL="0" indent="4763" eaLnBrk="1" hangingPunct="1">
              <a:buFont typeface="Wingdings" charset="0"/>
              <a:buNone/>
              <a:defRPr/>
            </a:pPr>
            <a:r>
              <a:rPr lang="en-US" dirty="0">
                <a:latin typeface="Tahoma" charset="0"/>
                <a:cs typeface="Arial" charset="0"/>
              </a:rPr>
              <a:t> The priests and the captain of the temple guard and the Sadducees came up to Peter and John while they were speaking to the people. </a:t>
            </a:r>
            <a:endParaRPr lang="en-US" dirty="0" smtClean="0">
              <a:latin typeface="Tahoma" charset="0"/>
              <a:cs typeface="Arial" charset="0"/>
            </a:endParaRPr>
          </a:p>
          <a:p>
            <a:pPr marL="0" indent="4763" eaLnBrk="1" hangingPunct="1">
              <a:buFont typeface="Wingdings" charset="0"/>
              <a:buNone/>
              <a:defRPr/>
            </a:pPr>
            <a:r>
              <a:rPr lang="en-US" dirty="0" smtClean="0">
                <a:latin typeface="Tahoma" charset="0"/>
                <a:cs typeface="Arial" charset="0"/>
              </a:rPr>
              <a:t>They </a:t>
            </a:r>
            <a:r>
              <a:rPr lang="en-US" dirty="0">
                <a:latin typeface="Tahoma" charset="0"/>
                <a:cs typeface="Arial" charset="0"/>
              </a:rPr>
              <a:t>were greatly disturbed because the apostles were teaching the people and proclaiming in Jesus the resurrection of the </a:t>
            </a:r>
            <a:r>
              <a:rPr lang="en-US" dirty="0" smtClean="0">
                <a:latin typeface="Tahoma" charset="0"/>
                <a:cs typeface="Arial" charset="0"/>
              </a:rPr>
              <a:t>dead*. </a:t>
            </a:r>
            <a:endParaRPr lang="en-US" dirty="0">
              <a:latin typeface="Tahoma" charset="0"/>
              <a:cs typeface="Arial" charset="0"/>
            </a:endParaRPr>
          </a:p>
        </p:txBody>
      </p:sp>
      <p:pic>
        <p:nvPicPr>
          <p:cNvPr id="27650" name="Picture 5" descr="ANd9GcSoRNTafFlJ2OgfTaUwojYflRoyxaBlfIuAWQ1VsT6nujB76kPv3w"/>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0" y="304800"/>
            <a:ext cx="3200400" cy="288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0" name="Text Box 8"/>
          <p:cNvSpPr txBox="1">
            <a:spLocks noChangeArrowheads="1"/>
          </p:cNvSpPr>
          <p:nvPr/>
        </p:nvSpPr>
        <p:spPr bwMode="auto">
          <a:xfrm>
            <a:off x="457200" y="2785629"/>
            <a:ext cx="8229600" cy="1800225"/>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2800" dirty="0">
                <a:solidFill>
                  <a:schemeClr val="bg1"/>
                </a:solidFill>
              </a:rPr>
              <a:t>Sadducees did not believe in the resurrection of the body, that the soul lasts forever, or that spirits and angels exist because Moses never mentioned those things in his writings.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3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3"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51088" y="0"/>
            <a:ext cx="4594225" cy="624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9" name="Rectangle 3"/>
          <p:cNvSpPr>
            <a:spLocks noGrp="1" noChangeArrowheads="1"/>
          </p:cNvSpPr>
          <p:nvPr>
            <p:ph type="body" idx="1"/>
          </p:nvPr>
        </p:nvSpPr>
        <p:spPr>
          <a:xfrm>
            <a:off x="228600" y="5638800"/>
            <a:ext cx="8915400" cy="1219200"/>
          </a:xfrm>
          <a:solidFill>
            <a:schemeClr val="bg1"/>
          </a:solidFill>
        </p:spPr>
        <p:txBody>
          <a:bodyPr/>
          <a:lstStyle/>
          <a:p>
            <a:pPr marL="0" indent="4763" eaLnBrk="1" hangingPunct="1">
              <a:buClr>
                <a:schemeClr val="tx1"/>
              </a:buClr>
              <a:buFont typeface="Wingdings" charset="0"/>
              <a:buNone/>
              <a:defRPr/>
            </a:pPr>
            <a:r>
              <a:rPr lang="en-US" sz="2800" b="1" dirty="0">
                <a:solidFill>
                  <a:schemeClr val="tx2"/>
                </a:solidFill>
                <a:latin typeface="Tahoma" charset="0"/>
                <a:cs typeface="Arial" charset="0"/>
              </a:rPr>
              <a:t>They seized Peter and </a:t>
            </a:r>
            <a:r>
              <a:rPr lang="en-US" sz="2800" b="1" dirty="0" smtClean="0">
                <a:solidFill>
                  <a:schemeClr val="tx2"/>
                </a:solidFill>
                <a:latin typeface="Tahoma" charset="0"/>
                <a:cs typeface="Arial" charset="0"/>
              </a:rPr>
              <a:t>John and, </a:t>
            </a:r>
            <a:r>
              <a:rPr lang="en-US" sz="2800" b="1" dirty="0">
                <a:solidFill>
                  <a:schemeClr val="tx2"/>
                </a:solidFill>
                <a:latin typeface="Tahoma" charset="0"/>
                <a:cs typeface="Arial" charset="0"/>
              </a:rPr>
              <a:t>because it was evening, they put them in jail until the next day</a:t>
            </a:r>
            <a:r>
              <a:rPr lang="en-US" sz="2800" dirty="0">
                <a:solidFill>
                  <a:schemeClr val="tx2"/>
                </a:solidFill>
                <a:latin typeface="Tahoma" charset="0"/>
                <a:cs typeface="Arial" charset="0"/>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7"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5000" y="2820988"/>
            <a:ext cx="8148638" cy="403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Rectangle 3"/>
          <p:cNvSpPr>
            <a:spLocks noGrp="1" noChangeArrowheads="1"/>
          </p:cNvSpPr>
          <p:nvPr>
            <p:ph type="body" idx="1"/>
          </p:nvPr>
        </p:nvSpPr>
        <p:spPr>
          <a:xfrm>
            <a:off x="228600" y="0"/>
            <a:ext cx="3048000" cy="4191000"/>
          </a:xfrm>
        </p:spPr>
        <p:txBody>
          <a:bodyPr/>
          <a:lstStyle/>
          <a:p>
            <a:pPr marL="0" indent="4763" eaLnBrk="1" hangingPunct="1">
              <a:buClr>
                <a:schemeClr val="tx1"/>
              </a:buClr>
              <a:buFont typeface="Wingdings" pitchFamily="2" charset="2"/>
              <a:buNone/>
              <a:defRPr/>
            </a:pPr>
            <a:r>
              <a:rPr lang="en-US" dirty="0" smtClean="0">
                <a:ea typeface="+mn-ea"/>
              </a:rPr>
              <a:t>But many who heard the message believed, and the number of men grew </a:t>
            </a:r>
          </a:p>
          <a:p>
            <a:pPr marL="0" indent="4763" eaLnBrk="1" hangingPunct="1">
              <a:buClr>
                <a:schemeClr val="tx1"/>
              </a:buClr>
              <a:buFont typeface="Wingdings" pitchFamily="2" charset="2"/>
              <a:buNone/>
              <a:defRPr/>
            </a:pPr>
            <a:r>
              <a:rPr lang="en-US" dirty="0" smtClean="0">
                <a:ea typeface="+mn-ea"/>
              </a:rPr>
              <a:t>to about </a:t>
            </a:r>
          </a:p>
          <a:p>
            <a:pPr marL="0" indent="4763" eaLnBrk="1" hangingPunct="1">
              <a:buClr>
                <a:schemeClr val="tx1"/>
              </a:buClr>
              <a:buFont typeface="Wingdings" pitchFamily="2" charset="2"/>
              <a:buNone/>
              <a:defRPr/>
            </a:pPr>
            <a:r>
              <a:rPr lang="en-US" dirty="0" smtClean="0">
                <a:ea typeface="+mn-ea"/>
              </a:rPr>
              <a:t>5000.</a:t>
            </a:r>
          </a:p>
          <a:p>
            <a:pPr marL="0" indent="4763" eaLnBrk="1" hangingPunct="1">
              <a:buFont typeface="Wingdings" pitchFamily="2" charset="2"/>
              <a:buNone/>
              <a:defRPr/>
            </a:pPr>
            <a:endParaRPr lang="en-US" dirty="0" smtClean="0">
              <a:ea typeface="+mn-ea"/>
            </a:endParaRPr>
          </a:p>
        </p:txBody>
      </p:sp>
      <p:sp>
        <p:nvSpPr>
          <p:cNvPr id="25606" name="AutoShape 6"/>
          <p:cNvSpPr>
            <a:spLocks noChangeArrowheads="1"/>
          </p:cNvSpPr>
          <p:nvPr/>
        </p:nvSpPr>
        <p:spPr bwMode="auto">
          <a:xfrm>
            <a:off x="5029200" y="1066800"/>
            <a:ext cx="3429000" cy="2667000"/>
          </a:xfrm>
          <a:prstGeom prst="cloudCallout">
            <a:avLst>
              <a:gd name="adj1" fmla="val 46690"/>
              <a:gd name="adj2" fmla="val 112407"/>
            </a:avLst>
          </a:prstGeom>
          <a:solidFill>
            <a:schemeClr val="tx2"/>
          </a:solidFill>
          <a:ln w="9525">
            <a:solidFill>
              <a:schemeClr val="tx1"/>
            </a:solidFill>
            <a:round/>
            <a:headEnd/>
            <a:tailEnd/>
          </a:ln>
        </p:spPr>
        <p:txBody>
          <a:bodyPr/>
          <a:lstStyle/>
          <a:p>
            <a:pPr algn="ctr"/>
            <a:r>
              <a:rPr lang="en-US" sz="2000">
                <a:solidFill>
                  <a:schemeClr val="accent2"/>
                </a:solidFill>
              </a:rPr>
              <a:t>5000!? That</a:t>
            </a:r>
            <a:r>
              <a:rPr lang="ja-JP" altLang="en-US" sz="2000">
                <a:solidFill>
                  <a:schemeClr val="accent2"/>
                </a:solidFill>
              </a:rPr>
              <a:t>’</a:t>
            </a:r>
            <a:r>
              <a:rPr lang="en-US" altLang="ja-JP" sz="2000">
                <a:solidFill>
                  <a:schemeClr val="accent2"/>
                </a:solidFill>
              </a:rPr>
              <a:t>s a lot of men! I wonder how many women and children joined the group?</a:t>
            </a:r>
            <a:endParaRPr lang="en-US" sz="200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checkerboard(across)">
                                      <p:cBhvr>
                                        <p:cTn id="7"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3333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566" y="1036638"/>
            <a:ext cx="7467600" cy="639762"/>
          </a:xfrm>
        </p:spPr>
        <p:txBody>
          <a:bodyPr anchor="t">
            <a:noAutofit/>
          </a:bodyPr>
          <a:lstStyle/>
          <a:p>
            <a:r>
              <a:rPr lang="en-US" altLang="en-US" sz="7500" dirty="0" smtClean="0">
                <a:solidFill>
                  <a:srgbClr val="FFFFFF"/>
                </a:solidFill>
                <a:latin typeface="Times New Roman"/>
                <a:cs typeface="Times New Roman"/>
              </a:rPr>
              <a:t>Peter and John Before the Sanhedrin</a:t>
            </a:r>
            <a:endParaRPr lang="en-US" sz="7500" b="1" cap="none" dirty="0">
              <a:solidFill>
                <a:srgbClr val="FFFFFF"/>
              </a:solidFill>
              <a:effectLst>
                <a:outerShdw blurRad="38100" dist="38100" dir="2700000" algn="tl">
                  <a:srgbClr val="000000">
                    <a:alpha val="43137"/>
                  </a:srgbClr>
                </a:outerShdw>
              </a:effectLst>
              <a:latin typeface="Times New Roman"/>
              <a:cs typeface="Times New Roman"/>
            </a:endParaRPr>
          </a:p>
        </p:txBody>
      </p:sp>
      <p:sp>
        <p:nvSpPr>
          <p:cNvPr id="45058" name="AutoShape 2"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304800" y="4800600"/>
            <a:ext cx="8382000" cy="11430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3" name="TextBox 2"/>
          <p:cNvSpPr txBox="1"/>
          <p:nvPr/>
        </p:nvSpPr>
        <p:spPr>
          <a:xfrm>
            <a:off x="3466649" y="4724400"/>
            <a:ext cx="1493693" cy="1200329"/>
          </a:xfrm>
          <a:prstGeom prst="rect">
            <a:avLst/>
          </a:prstGeom>
          <a:noFill/>
        </p:spPr>
        <p:txBody>
          <a:bodyPr wrap="none" rtlCol="0">
            <a:spAutoFit/>
          </a:bodyPr>
          <a:lstStyle/>
          <a:p>
            <a:pPr algn="ctr"/>
            <a:r>
              <a:rPr lang="en-US" altLang="en-US" sz="3600" dirty="0">
                <a:solidFill>
                  <a:schemeClr val="bg1"/>
                </a:solidFill>
                <a:latin typeface="Century Schoolbook"/>
                <a:cs typeface="Century Schoolbook"/>
              </a:rPr>
              <a:t>Acts </a:t>
            </a:r>
            <a:endParaRPr lang="en-US" altLang="en-US" sz="3600" dirty="0" smtClean="0">
              <a:solidFill>
                <a:schemeClr val="bg1"/>
              </a:solidFill>
              <a:latin typeface="Century Schoolbook"/>
              <a:cs typeface="Century Schoolbook"/>
            </a:endParaRPr>
          </a:p>
          <a:p>
            <a:pPr algn="ctr"/>
            <a:r>
              <a:rPr lang="en-US" altLang="en-US" sz="3600" dirty="0" smtClean="0">
                <a:solidFill>
                  <a:schemeClr val="bg1"/>
                </a:solidFill>
                <a:latin typeface="Century Schoolbook"/>
                <a:cs typeface="Century Schoolbook"/>
              </a:rPr>
              <a:t>4:5-22 </a:t>
            </a:r>
            <a:endParaRPr lang="en-US" sz="3600" dirty="0">
              <a:solidFill>
                <a:schemeClr val="bg1"/>
              </a:solidFill>
            </a:endParaRPr>
          </a:p>
        </p:txBody>
      </p:sp>
    </p:spTree>
    <p:extLst>
      <p:ext uri="{BB962C8B-B14F-4D97-AF65-F5344CB8AC3E}">
        <p14:creationId xmlns:p14="http://schemas.microsoft.com/office/powerpoint/2010/main" val="3583615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1"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52400"/>
            <a:ext cx="8805863"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0" name="Rectangle 2"/>
          <p:cNvSpPr>
            <a:spLocks noGrp="1" noChangeArrowheads="1"/>
          </p:cNvSpPr>
          <p:nvPr>
            <p:ph type="body" idx="1"/>
          </p:nvPr>
        </p:nvSpPr>
        <p:spPr>
          <a:xfrm>
            <a:off x="5638800" y="1600200"/>
            <a:ext cx="3048000" cy="4530725"/>
          </a:xfrm>
        </p:spPr>
        <p:txBody>
          <a:bodyPr/>
          <a:lstStyle/>
          <a:p>
            <a:pPr marL="0" indent="4763" eaLnBrk="1" hangingPunct="1">
              <a:spcBef>
                <a:spcPct val="0"/>
              </a:spcBef>
              <a:buClrTx/>
              <a:buSzTx/>
              <a:buFontTx/>
              <a:buNone/>
              <a:defRPr/>
            </a:pPr>
            <a:r>
              <a:rPr lang="en-US" dirty="0">
                <a:solidFill>
                  <a:schemeClr val="bg1"/>
                </a:solidFill>
                <a:latin typeface="Tahoma" charset="0"/>
                <a:cs typeface="Arial" charset="0"/>
              </a:rPr>
              <a:t>The next day the rulers, elders and teachers of the law met in Jerusalem.</a:t>
            </a:r>
          </a:p>
        </p:txBody>
      </p:sp>
      <p:sp>
        <p:nvSpPr>
          <p:cNvPr id="27653" name="Text Box 5"/>
          <p:cNvSpPr txBox="1">
            <a:spLocks noChangeArrowheads="1"/>
          </p:cNvSpPr>
          <p:nvPr/>
        </p:nvSpPr>
        <p:spPr bwMode="auto">
          <a:xfrm rot="-1343817">
            <a:off x="1752600" y="2057400"/>
            <a:ext cx="2971800" cy="314007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4000" dirty="0">
                <a:solidFill>
                  <a:schemeClr val="tx2"/>
                </a:solidFill>
              </a:rPr>
              <a:t>Sanhedrin – the highest ruling Jewish court of justice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hidden"/>
                                      </p:to>
                                    </p:set>
                                  </p:childTnLst>
                                </p:cTn>
                              </p:par>
                              <p:par>
                                <p:cTn id="7" presetID="8" presetClass="entr" presetSubtype="16" fill="hold" grpId="0" nodeType="withEffect">
                                  <p:stCondLst>
                                    <p:cond delay="0"/>
                                  </p:stCondLst>
                                  <p:childTnLst>
                                    <p:set>
                                      <p:cBhvr>
                                        <p:cTn id="8" dur="1" fill="hold">
                                          <p:stCondLst>
                                            <p:cond delay="0"/>
                                          </p:stCondLst>
                                        </p:cTn>
                                        <p:tgtEl>
                                          <p:spTgt spid="27653"/>
                                        </p:tgtEl>
                                        <p:attrNameLst>
                                          <p:attrName>style.visibility</p:attrName>
                                        </p:attrNameLst>
                                      </p:cBhvr>
                                      <p:to>
                                        <p:strVal val="visible"/>
                                      </p:to>
                                    </p:set>
                                    <p:animEffect transition="in" filter="diamond(in)">
                                      <p:cBhvr>
                                        <p:cTn id="9" dur="1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533400" y="4724400"/>
            <a:ext cx="8229600" cy="1828800"/>
          </a:xfrm>
        </p:spPr>
        <p:txBody>
          <a:bodyPr/>
          <a:lstStyle/>
          <a:p>
            <a:pPr marL="0" indent="4763" eaLnBrk="1" hangingPunct="1">
              <a:spcBef>
                <a:spcPct val="0"/>
              </a:spcBef>
              <a:buClrTx/>
              <a:buSzTx/>
              <a:buFontTx/>
              <a:buNone/>
              <a:defRPr/>
            </a:pPr>
            <a:r>
              <a:rPr lang="en-US" dirty="0" err="1">
                <a:latin typeface="Tahoma" charset="0"/>
                <a:cs typeface="Arial" charset="0"/>
              </a:rPr>
              <a:t>Annas</a:t>
            </a:r>
            <a:r>
              <a:rPr lang="en-US" dirty="0">
                <a:latin typeface="Tahoma" charset="0"/>
                <a:cs typeface="Arial" charset="0"/>
              </a:rPr>
              <a:t> the high priest was there, and so were Caiaphas, John, Alexander and the </a:t>
            </a:r>
            <a:r>
              <a:rPr lang="en-US" dirty="0" smtClean="0">
                <a:latin typeface="Tahoma" charset="0"/>
                <a:cs typeface="Arial" charset="0"/>
              </a:rPr>
              <a:t>others </a:t>
            </a:r>
            <a:r>
              <a:rPr lang="en-US" dirty="0">
                <a:latin typeface="Tahoma" charset="0"/>
                <a:cs typeface="Arial" charset="0"/>
              </a:rPr>
              <a:t>of the high priest</a:t>
            </a:r>
            <a:r>
              <a:rPr lang="ja-JP" altLang="en-US" dirty="0">
                <a:latin typeface="Tahoma" charset="0"/>
                <a:cs typeface="Arial" charset="0"/>
              </a:rPr>
              <a:t>’</a:t>
            </a:r>
            <a:r>
              <a:rPr lang="en-US" dirty="0">
                <a:latin typeface="Tahoma" charset="0"/>
                <a:cs typeface="Arial" charset="0"/>
              </a:rPr>
              <a:t>s family.</a:t>
            </a:r>
          </a:p>
        </p:txBody>
      </p:sp>
      <p:pic>
        <p:nvPicPr>
          <p:cNvPr id="31746" name="Picture 4" descr="ANd9GcS2La2v64e6ccxZYcxVRNRLvAXbxhRMrE_jd-B4lVD9qhT0DIdhl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381000"/>
            <a:ext cx="6172200" cy="412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7" name="AutoShape 5"/>
          <p:cNvSpPr>
            <a:spLocks/>
          </p:cNvSpPr>
          <p:nvPr/>
        </p:nvSpPr>
        <p:spPr bwMode="auto">
          <a:xfrm>
            <a:off x="1219200" y="2971800"/>
            <a:ext cx="1828800" cy="1333500"/>
          </a:xfrm>
          <a:prstGeom prst="borderCallout1">
            <a:avLst>
              <a:gd name="adj1" fmla="val 8569"/>
              <a:gd name="adj2" fmla="val -4167"/>
              <a:gd name="adj3" fmla="val 146667"/>
              <a:gd name="adj4" fmla="val -9204"/>
            </a:avLst>
          </a:prstGeom>
          <a:solidFill>
            <a:schemeClr val="hlink"/>
          </a:solidFill>
          <a:ln w="9525">
            <a:solidFill>
              <a:schemeClr val="tx1"/>
            </a:solidFill>
            <a:miter lim="800000"/>
            <a:headEnd/>
            <a:tailEnd/>
          </a:ln>
        </p:spPr>
        <p:txBody>
          <a:bodyPr/>
          <a:lstStyle/>
          <a:p>
            <a:pPr algn="ctr"/>
            <a:r>
              <a:rPr lang="en-US" sz="2400">
                <a:solidFill>
                  <a:schemeClr val="accent2"/>
                </a:solidFill>
              </a:rPr>
              <a:t>He</a:t>
            </a:r>
            <a:r>
              <a:rPr lang="ja-JP" altLang="en-US" sz="2400">
                <a:solidFill>
                  <a:schemeClr val="accent2"/>
                </a:solidFill>
              </a:rPr>
              <a:t>’</a:t>
            </a:r>
            <a:r>
              <a:rPr lang="en-US" altLang="ja-JP" sz="2400">
                <a:solidFill>
                  <a:schemeClr val="accent2"/>
                </a:solidFill>
              </a:rPr>
              <a:t>s the guy in charge.</a:t>
            </a:r>
            <a:endParaRPr lang="en-US" sz="2400">
              <a:solidFill>
                <a:schemeClr val="accent2"/>
              </a:solidFill>
            </a:endParaRPr>
          </a:p>
        </p:txBody>
      </p:sp>
      <p:sp>
        <p:nvSpPr>
          <p:cNvPr id="31748" name="AutoShape 6"/>
          <p:cNvSpPr>
            <a:spLocks/>
          </p:cNvSpPr>
          <p:nvPr/>
        </p:nvSpPr>
        <p:spPr bwMode="auto">
          <a:xfrm>
            <a:off x="4648200" y="3276600"/>
            <a:ext cx="3124200" cy="1524000"/>
          </a:xfrm>
          <a:prstGeom prst="borderCallout2">
            <a:avLst>
              <a:gd name="adj1" fmla="val 7500"/>
              <a:gd name="adj2" fmla="val -2440"/>
              <a:gd name="adj3" fmla="val 75000"/>
              <a:gd name="adj4" fmla="val -23120"/>
              <a:gd name="adj5" fmla="val 141042"/>
              <a:gd name="adj6" fmla="val -54269"/>
            </a:avLst>
          </a:prstGeom>
          <a:solidFill>
            <a:schemeClr val="accent1"/>
          </a:solidFill>
          <a:ln w="9525">
            <a:solidFill>
              <a:schemeClr val="tx1"/>
            </a:solidFill>
            <a:miter lim="800000"/>
            <a:headEnd/>
            <a:tailEnd/>
          </a:ln>
        </p:spPr>
        <p:txBody>
          <a:bodyPr/>
          <a:lstStyle/>
          <a:p>
            <a:pPr algn="ctr"/>
            <a:r>
              <a:rPr lang="en-US" sz="2400"/>
              <a:t>Married Annas</a:t>
            </a:r>
            <a:r>
              <a:rPr lang="ja-JP" altLang="en-US" sz="2400"/>
              <a:t>’</a:t>
            </a:r>
            <a:r>
              <a:rPr lang="en-US" altLang="ja-JP" sz="2400"/>
              <a:t> daughter, plotted Jesus</a:t>
            </a:r>
            <a:r>
              <a:rPr lang="ja-JP" altLang="en-US" sz="2400"/>
              <a:t>’</a:t>
            </a:r>
            <a:r>
              <a:rPr lang="en-US" altLang="ja-JP" sz="2400"/>
              <a:t> arrest, and presided at trial</a:t>
            </a:r>
            <a:endParaRPr lang="en-US" sz="24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69" name="Picture 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98600"/>
            <a:ext cx="9139238" cy="535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8" name="Rectangle 2"/>
          <p:cNvSpPr>
            <a:spLocks noGrp="1" noChangeArrowheads="1"/>
          </p:cNvSpPr>
          <p:nvPr>
            <p:ph type="body" idx="1"/>
          </p:nvPr>
        </p:nvSpPr>
        <p:spPr>
          <a:xfrm>
            <a:off x="5791200" y="2133600"/>
            <a:ext cx="3200400" cy="3997325"/>
          </a:xfrm>
        </p:spPr>
        <p:txBody>
          <a:bodyPr/>
          <a:lstStyle/>
          <a:p>
            <a:pPr marL="0" indent="4763" algn="ctr" eaLnBrk="1" hangingPunct="1">
              <a:buClr>
                <a:schemeClr val="tx1"/>
              </a:buClr>
              <a:buFont typeface="Wingdings" charset="0"/>
              <a:buNone/>
              <a:defRPr/>
            </a:pPr>
            <a:r>
              <a:rPr lang="en-US" dirty="0">
                <a:solidFill>
                  <a:srgbClr val="FFFFFF"/>
                </a:solidFill>
                <a:latin typeface="Tahoma" charset="0"/>
                <a:cs typeface="Arial" charset="0"/>
              </a:rPr>
              <a:t>They had Peter and John brought before them and began to question them.</a:t>
            </a:r>
          </a:p>
        </p:txBody>
      </p:sp>
      <p:sp>
        <p:nvSpPr>
          <p:cNvPr id="29701" name="AutoShape 5"/>
          <p:cNvSpPr>
            <a:spLocks noChangeArrowheads="1"/>
          </p:cNvSpPr>
          <p:nvPr/>
        </p:nvSpPr>
        <p:spPr bwMode="auto">
          <a:xfrm>
            <a:off x="3348332" y="-22225"/>
            <a:ext cx="2214267" cy="3057395"/>
          </a:xfrm>
          <a:prstGeom prst="wedgeRoundRectCallout">
            <a:avLst>
              <a:gd name="adj1" fmla="val 71867"/>
              <a:gd name="adj2" fmla="val 25161"/>
              <a:gd name="adj3" fmla="val 16667"/>
            </a:avLst>
          </a:prstGeom>
          <a:solidFill>
            <a:schemeClr val="hlink"/>
          </a:solidFill>
          <a:ln w="9525">
            <a:solidFill>
              <a:schemeClr val="tx1"/>
            </a:solidFill>
            <a:miter lim="800000"/>
            <a:headEnd/>
            <a:tailEnd/>
          </a:ln>
          <a:effectLst/>
        </p:spPr>
        <p:txBody>
          <a:bodyPr/>
          <a:lstStyle/>
          <a:p>
            <a:pPr algn="ctr">
              <a:defRPr/>
            </a:pPr>
            <a:r>
              <a:rPr lang="en-US" sz="3200" dirty="0">
                <a:solidFill>
                  <a:schemeClr val="bg1"/>
                </a:solidFill>
                <a:effectLst>
                  <a:outerShdw blurRad="38100" dist="38100" dir="2700000" algn="tl">
                    <a:srgbClr val="000000"/>
                  </a:outerShdw>
                </a:effectLst>
                <a:cs typeface="Arial" charset="0"/>
              </a:rPr>
              <a:t>By what power or what name did you do this?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checkerboard(across)">
                                      <p:cBhvr>
                                        <p:cTn id="7" dur="10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609600" y="5486400"/>
            <a:ext cx="8229600" cy="1371600"/>
          </a:xfrm>
        </p:spPr>
        <p:txBody>
          <a:bodyPr/>
          <a:lstStyle/>
          <a:p>
            <a:pPr marL="0" indent="4763" eaLnBrk="1" hangingPunct="1">
              <a:spcBef>
                <a:spcPct val="0"/>
              </a:spcBef>
              <a:buClrTx/>
              <a:buSzTx/>
              <a:buFontTx/>
              <a:buNone/>
              <a:defRPr/>
            </a:pPr>
            <a:r>
              <a:rPr lang="en-US">
                <a:latin typeface="Tahoma" charset="0"/>
                <a:cs typeface="Arial" charset="0"/>
              </a:rPr>
              <a:t>Then Peter, filled with the Holy Spirit, said to them…</a:t>
            </a:r>
          </a:p>
        </p:txBody>
      </p:sp>
      <p:pic>
        <p:nvPicPr>
          <p:cNvPr id="3379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5050" y="838200"/>
            <a:ext cx="6845300" cy="455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5" name="Picture 5" descr="MC900048045[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4572000"/>
            <a:ext cx="1096962"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2675 -0.02364 C -0.01546 -0.0139 -0.00504 -0.00348 0.00677 0.0044 C 0.0092 0.00579 0.01094 0.00881 0.0132 0.00997 C 0.01876 0.01252 0.03005 0.01553 0.03005 0.01576 C 0.05072 0.03384 0.07087 0.02248 0.09744 0.02109 C 0.10891 0.01344 0.12037 0.00742 0.13132 -0.00116 C 0.13444 -0.00371 0.1367 -0.00765 0.13965 -0.00973 C 0.14417 -0.01298 0.14955 -0.01321 0.15424 -0.01529 C 0.15859 -0.01993 0.16831 -0.03105 0.17335 -0.03499 C 0.17613 -0.03731 0.17926 -0.03824 0.18169 -0.04056 C 0.18499 -0.0438 0.18655 -0.04959 0.19003 -0.05191 C 0.19784 -0.05747 0.20427 -0.06373 0.21122 -0.07161 C 0.22216 -0.08505 0.22772 -0.1029 0.23849 -0.11634 C 0.24353 -0.13789 0.24179 -0.12746 0.24474 -0.14739 C 0.24335 -0.19351 0.2404 -0.2299 0.23641 -0.2737 C 0.23849 -0.33974 0.22477 -0.33465 0.25291 -0.34392 C 0.26976 -0.34299 0.28661 -0.34299 0.30363 -0.34114 C 0.30988 -0.3409 0.31075 -0.3365 0.31631 -0.33279 C 0.31943 -0.33094 0.32795 -0.32816 0.3309 -0.32723 C 0.34167 -0.3175 0.35417 -0.31379 0.36668 -0.31031 C 0.38492 -0.3124 0.39152 -0.30985 0.40455 -0.32144 C 0.40594 -0.32445 0.40715 -0.32769 0.40872 -0.33001 C 0.41011 -0.33233 0.41202 -0.33349 0.41323 -0.33557 C 0.41619 -0.34183 0.41844 -0.34948 0.42157 -0.35527 C 0.42348 -0.36871 0.42591 -0.38123 0.42782 -0.39467 C 0.42678 -0.4241 0.43147 -0.45423 0.41949 -0.47879 C 0.41462 -0.49826 0.42088 -0.47462 0.41098 -0.50127 C 0.40576 -0.51495 0.40629 -0.52144 0.39847 -0.53233 L 0.3877 -0.56315 C 0.3877 -0.56292 0.3877 -0.56315 0.3877 -0.56292 C 0.38249 -0.58447 0.37502 -0.6044 0.36894 -0.62503 C 0.36807 -0.63059 0.36668 -0.63615 0.36668 -0.64171 C 0.36668 -0.66164 0.36703 -0.68134 0.36894 -0.70081 C 0.36998 -0.71541 0.37745 -0.74577 0.38353 -0.75967 C 0.38614 -0.7657 0.38718 -0.77474 0.39187 -0.77659 C 0.40177 -0.781 0.4115 -0.78633 0.42157 -0.79073 C 0.43981 -0.7898 0.46135 -0.79954 0.47629 -0.78517 C 0.47941 -0.78215 0.48185 -0.77775 0.48462 -0.77381 C 0.48654 -0.77149 0.48879 -0.7701 0.49105 -0.76825 C 0.49765 -0.75481 0.50981 -0.74531 0.51398 -0.72885 C 0.51815 -0.7117 0.51398 -0.73024 0.51832 -0.70359 C 0.52145 -0.68505 0.52666 -0.66929 0.52666 -0.65029 " pathEditMode="relative" rAng="0" ptsTypes="fffffffffffffffffffffffffffFfffffffffffffA">
                                      <p:cBhvr>
                                        <p:cTn id="6" dur="2000" fill="hold"/>
                                        <p:tgtEl>
                                          <p:spTgt spid="30725"/>
                                        </p:tgtEl>
                                        <p:attrNameLst>
                                          <p:attrName>ppt_x</p:attrName>
                                          <p:attrName>ppt_y</p:attrName>
                                        </p:attrNameLst>
                                      </p:cBhvr>
                                      <p:rCtr x="27671" y="-35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8850" y="762000"/>
            <a:ext cx="6845300" cy="455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7" name="AutoShape 5"/>
          <p:cNvSpPr>
            <a:spLocks noChangeArrowheads="1"/>
          </p:cNvSpPr>
          <p:nvPr/>
        </p:nvSpPr>
        <p:spPr bwMode="auto">
          <a:xfrm>
            <a:off x="2362200" y="3276600"/>
            <a:ext cx="4953000" cy="2895600"/>
          </a:xfrm>
          <a:prstGeom prst="wedgeRoundRectCallout">
            <a:avLst>
              <a:gd name="adj1" fmla="val -32081"/>
              <a:gd name="adj2" fmla="val -98454"/>
              <a:gd name="adj3" fmla="val 16667"/>
            </a:avLst>
          </a:prstGeom>
          <a:solidFill>
            <a:schemeClr val="hlink"/>
          </a:solidFill>
          <a:ln w="9525">
            <a:solidFill>
              <a:schemeClr val="tx1"/>
            </a:solidFill>
            <a:miter lim="800000"/>
            <a:headEnd/>
            <a:tailEnd/>
          </a:ln>
          <a:effectLst/>
        </p:spPr>
        <p:txBody>
          <a:bodyPr/>
          <a:lstStyle/>
          <a:p>
            <a:pPr algn="ctr">
              <a:defRPr/>
            </a:pPr>
            <a:r>
              <a:rPr lang="en-US" sz="2400" dirty="0">
                <a:solidFill>
                  <a:schemeClr val="accent2"/>
                </a:solidFill>
                <a:effectLst>
                  <a:outerShdw blurRad="38100" dist="38100" dir="2700000" algn="tl">
                    <a:srgbClr val="FFFFFF"/>
                  </a:outerShdw>
                </a:effectLst>
                <a:cs typeface="Arial" charset="0"/>
              </a:rPr>
              <a:t>Rulers and elders of the people! If we are being called to account today for an act of kindness shown to a man who was lame and are being asked how he was healed, then know this, you and all the people of Israel:</a:t>
            </a:r>
          </a:p>
        </p:txBody>
      </p:sp>
      <p:pic>
        <p:nvPicPr>
          <p:cNvPr id="34819" name="Picture 5" descr="MC900048045[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0"/>
            <a:ext cx="109696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609600" y="609600"/>
            <a:ext cx="8229600" cy="2133600"/>
          </a:xfrm>
        </p:spPr>
        <p:txBody>
          <a:bodyPr/>
          <a:lstStyle/>
          <a:p>
            <a:pPr marL="0" indent="4763" eaLnBrk="1" hangingPunct="1">
              <a:spcBef>
                <a:spcPct val="0"/>
              </a:spcBef>
              <a:buClrTx/>
              <a:buSzTx/>
              <a:buFontTx/>
              <a:buNone/>
              <a:defRPr/>
            </a:pPr>
            <a:r>
              <a:rPr lang="en-US" dirty="0">
                <a:latin typeface="Tahoma" charset="0"/>
                <a:cs typeface="Arial" charset="0"/>
              </a:rPr>
              <a:t>It is by the name of Jesus </a:t>
            </a:r>
            <a:r>
              <a:rPr lang="en-US" dirty="0" smtClean="0">
                <a:latin typeface="Tahoma" charset="0"/>
                <a:cs typeface="Arial" charset="0"/>
              </a:rPr>
              <a:t>Christ* </a:t>
            </a:r>
            <a:r>
              <a:rPr lang="en-US" dirty="0">
                <a:latin typeface="Tahoma" charset="0"/>
                <a:cs typeface="Arial" charset="0"/>
              </a:rPr>
              <a:t>of Nazareth, whom you crucified but whom God raised from the </a:t>
            </a:r>
            <a:r>
              <a:rPr lang="en-US" dirty="0" smtClean="0">
                <a:latin typeface="Tahoma" charset="0"/>
                <a:cs typeface="Arial" charset="0"/>
              </a:rPr>
              <a:t>dead*, </a:t>
            </a:r>
            <a:r>
              <a:rPr lang="en-US" dirty="0">
                <a:latin typeface="Tahoma" charset="0"/>
                <a:cs typeface="Arial" charset="0"/>
              </a:rPr>
              <a:t>that this man stands before you healed.</a:t>
            </a:r>
          </a:p>
        </p:txBody>
      </p:sp>
      <p:pic>
        <p:nvPicPr>
          <p:cNvPr id="37892" name="Picture 4" descr="ANd9GcQP1HNC_twA8UlpzuVB3_aUcK4RVT4tFSjzCIB1GnQOS4BRMG93ZQ"/>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2819400"/>
            <a:ext cx="2776538" cy="356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4" name="Picture 6" descr="ANd9GcSqBRawqnFwhXnvLj20uQY7bndxQk7DhLFGAq9gqCmhoR1Kky9ja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5000" y="2286000"/>
            <a:ext cx="2676525" cy="420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37894"/>
                                        </p:tgtEl>
                                        <p:attrNameLst>
                                          <p:attrName>style.visibility</p:attrName>
                                        </p:attrNameLst>
                                      </p:cBhvr>
                                      <p:to>
                                        <p:strVal val="visible"/>
                                      </p:to>
                                    </p:set>
                                    <p:animEffect transition="in" filter="checkerboard(across)">
                                      <p:cBhvr>
                                        <p:cTn id="11"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txBox="1">
            <a:spLocks/>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sz="8000" b="1" dirty="0">
                <a:solidFill>
                  <a:srgbClr val="66CCFF"/>
                </a:solidFill>
                <a:effectLst>
                  <a:outerShdw blurRad="38100" dist="38100" dir="2700000" algn="tl">
                    <a:srgbClr val="000000">
                      <a:alpha val="43137"/>
                    </a:srgbClr>
                  </a:outerShdw>
                </a:effectLst>
                <a:latin typeface="Century Schoolbook"/>
                <a:cs typeface="Century Schoolbook"/>
              </a:rPr>
              <a:t>Memory </a:t>
            </a:r>
            <a:endParaRPr lang="en-US" sz="8000" b="1" dirty="0" smtClean="0">
              <a:solidFill>
                <a:srgbClr val="66CCFF"/>
              </a:solidFill>
              <a:effectLst>
                <a:outerShdw blurRad="38100" dist="38100" dir="2700000" algn="tl">
                  <a:srgbClr val="000000">
                    <a:alpha val="43137"/>
                  </a:srgbClr>
                </a:outerShdw>
              </a:effectLst>
              <a:latin typeface="Century Schoolbook"/>
              <a:cs typeface="Century Schoolbook"/>
            </a:endParaRPr>
          </a:p>
          <a:p>
            <a:pPr algn="ctr">
              <a:spcBef>
                <a:spcPct val="0"/>
              </a:spcBef>
              <a:buFontTx/>
              <a:buNone/>
            </a:pPr>
            <a:r>
              <a:rPr lang="en-US" sz="8000" b="1" dirty="0" smtClean="0">
                <a:solidFill>
                  <a:srgbClr val="66CCFF"/>
                </a:solidFill>
                <a:effectLst>
                  <a:outerShdw blurRad="38100" dist="38100" dir="2700000" algn="tl">
                    <a:srgbClr val="000000">
                      <a:alpha val="43137"/>
                    </a:srgbClr>
                  </a:outerShdw>
                </a:effectLst>
                <a:latin typeface="Century Schoolbook"/>
                <a:cs typeface="Century Schoolbook"/>
              </a:rPr>
              <a:t>Verse</a:t>
            </a:r>
          </a:p>
          <a:p>
            <a:pPr algn="ctr">
              <a:spcBef>
                <a:spcPct val="0"/>
              </a:spcBef>
              <a:buNone/>
            </a:pPr>
            <a:r>
              <a:rPr lang="en-US" altLang="en-US" sz="4000" b="1" dirty="0">
                <a:solidFill>
                  <a:schemeClr val="bg1"/>
                </a:solidFill>
                <a:latin typeface="Century Schoolbook"/>
                <a:cs typeface="Century Schoolbook"/>
              </a:rPr>
              <a:t>Acts </a:t>
            </a:r>
            <a:r>
              <a:rPr lang="en-US" altLang="en-US" sz="4000" b="1" dirty="0" smtClean="0">
                <a:solidFill>
                  <a:schemeClr val="bg1"/>
                </a:solidFill>
                <a:latin typeface="Century Schoolbook"/>
                <a:cs typeface="Century Schoolbook"/>
              </a:rPr>
              <a:t>4:12</a:t>
            </a:r>
            <a:endParaRPr lang="en-US" altLang="en-US" sz="4000" b="1" dirty="0">
              <a:solidFill>
                <a:schemeClr val="bg1"/>
              </a:solidFill>
              <a:latin typeface="Century Schoolbook"/>
              <a:cs typeface="Century Schoolbook"/>
            </a:endParaRPr>
          </a:p>
          <a:p>
            <a:pPr algn="ctr">
              <a:spcBef>
                <a:spcPct val="0"/>
              </a:spcBef>
              <a:buFontTx/>
              <a:buNone/>
            </a:pPr>
            <a:endParaRPr lang="en-US" altLang="en-US" sz="2400" dirty="0">
              <a:solidFill>
                <a:srgbClr val="20FFFF"/>
              </a:solidFill>
              <a:latin typeface="Century Schoolbook"/>
              <a:cs typeface="Century Schoolbook"/>
            </a:endParaRPr>
          </a:p>
          <a:p>
            <a:pPr algn="ctr">
              <a:spcBef>
                <a:spcPct val="0"/>
              </a:spcBef>
              <a:buFontTx/>
              <a:buNone/>
            </a:pPr>
            <a:r>
              <a:rPr lang="en-US" altLang="en-US" sz="3600" dirty="0">
                <a:latin typeface="Century Schoolbook"/>
                <a:cs typeface="Century Schoolbook"/>
              </a:rPr>
              <a:t>Salvation is found in no one else, </a:t>
            </a:r>
            <a:endParaRPr lang="en-US" altLang="en-US" sz="3600" dirty="0" smtClean="0">
              <a:latin typeface="Century Schoolbook"/>
              <a:cs typeface="Century Schoolbook"/>
            </a:endParaRPr>
          </a:p>
          <a:p>
            <a:pPr algn="ctr">
              <a:spcBef>
                <a:spcPct val="0"/>
              </a:spcBef>
              <a:buFontTx/>
              <a:buNone/>
            </a:pPr>
            <a:r>
              <a:rPr lang="en-US" altLang="en-US" sz="3600" dirty="0" smtClean="0">
                <a:latin typeface="Century Schoolbook"/>
                <a:cs typeface="Century Schoolbook"/>
              </a:rPr>
              <a:t>for </a:t>
            </a:r>
            <a:r>
              <a:rPr lang="en-US" altLang="en-US" sz="3600" dirty="0">
                <a:latin typeface="Century Schoolbook"/>
                <a:cs typeface="Century Schoolbook"/>
              </a:rPr>
              <a:t>there is no other name under heaven </a:t>
            </a:r>
            <a:endParaRPr lang="en-US" altLang="en-US" sz="3600" dirty="0" smtClean="0">
              <a:latin typeface="Century Schoolbook"/>
              <a:cs typeface="Century Schoolbook"/>
            </a:endParaRPr>
          </a:p>
          <a:p>
            <a:pPr algn="ctr">
              <a:spcBef>
                <a:spcPct val="0"/>
              </a:spcBef>
              <a:buFontTx/>
              <a:buNone/>
            </a:pPr>
            <a:r>
              <a:rPr lang="en-US" altLang="en-US" sz="3600" dirty="0" smtClean="0">
                <a:latin typeface="Century Schoolbook"/>
                <a:cs typeface="Century Schoolbook"/>
              </a:rPr>
              <a:t>given </a:t>
            </a:r>
            <a:r>
              <a:rPr lang="en-US" altLang="en-US" sz="3600" dirty="0">
                <a:latin typeface="Century Schoolbook"/>
                <a:cs typeface="Century Schoolbook"/>
              </a:rPr>
              <a:t>to mankind </a:t>
            </a:r>
            <a:endParaRPr lang="en-US" altLang="en-US" sz="3600" dirty="0" smtClean="0">
              <a:latin typeface="Century Schoolbook"/>
              <a:cs typeface="Century Schoolbook"/>
            </a:endParaRPr>
          </a:p>
          <a:p>
            <a:pPr algn="ctr">
              <a:spcBef>
                <a:spcPct val="0"/>
              </a:spcBef>
              <a:buFontTx/>
              <a:buNone/>
            </a:pPr>
            <a:r>
              <a:rPr lang="en-US" altLang="en-US" sz="3600" dirty="0" smtClean="0">
                <a:latin typeface="Century Schoolbook"/>
                <a:cs typeface="Century Schoolbook"/>
              </a:rPr>
              <a:t>by </a:t>
            </a:r>
            <a:r>
              <a:rPr lang="en-US" altLang="en-US" sz="3600" dirty="0">
                <a:latin typeface="Century Schoolbook"/>
                <a:cs typeface="Century Schoolbook"/>
              </a:rPr>
              <a:t>which we must be saved.</a:t>
            </a:r>
          </a:p>
          <a:p>
            <a:pPr algn="ctr">
              <a:spcBef>
                <a:spcPct val="0"/>
              </a:spcBef>
              <a:buFontTx/>
              <a:buNone/>
            </a:pPr>
            <a:endParaRPr lang="en-US" altLang="en-US" sz="2400" dirty="0"/>
          </a:p>
        </p:txBody>
      </p:sp>
      <p:sp>
        <p:nvSpPr>
          <p:cNvPr id="3" name="TextBox 2"/>
          <p:cNvSpPr txBox="1"/>
          <p:nvPr/>
        </p:nvSpPr>
        <p:spPr>
          <a:xfrm>
            <a:off x="7772400" y="6324600"/>
            <a:ext cx="1081659" cy="477054"/>
          </a:xfrm>
          <a:prstGeom prst="rect">
            <a:avLst/>
          </a:prstGeom>
          <a:noFill/>
        </p:spPr>
        <p:txBody>
          <a:bodyPr wrap="none" rtlCol="0">
            <a:spAutoFit/>
          </a:bodyPr>
          <a:lstStyle/>
          <a:p>
            <a:r>
              <a:rPr lang="en-US" sz="2500" dirty="0" smtClean="0">
                <a:latin typeface="Century Schoolbook"/>
                <a:cs typeface="Century Schoolbook"/>
              </a:rPr>
              <a:t>DS #2</a:t>
            </a:r>
            <a:endParaRPr lang="en-US" sz="2500" dirty="0">
              <a:latin typeface="Century Schoolbook"/>
              <a:cs typeface="Century Schoolbook"/>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5" name="Picture 5" descr="ANd9GcTqDkXgH7pSloUS6uQmum6DJO7gMnffP68gF4ah6LBbGibsoWKzL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2400" y="838200"/>
            <a:ext cx="5334000" cy="485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6" name="Rectangle 2"/>
          <p:cNvSpPr>
            <a:spLocks noGrp="1" noChangeArrowheads="1"/>
          </p:cNvSpPr>
          <p:nvPr>
            <p:ph type="body" idx="1"/>
          </p:nvPr>
        </p:nvSpPr>
        <p:spPr>
          <a:xfrm>
            <a:off x="228600" y="609600"/>
            <a:ext cx="3810000" cy="5715000"/>
          </a:xfrm>
        </p:spPr>
        <p:txBody>
          <a:bodyPr/>
          <a:lstStyle/>
          <a:p>
            <a:pPr marL="0" indent="4763" algn="ctr" eaLnBrk="1" hangingPunct="1">
              <a:buClr>
                <a:schemeClr val="tx1"/>
              </a:buClr>
              <a:buFont typeface="Wingdings" charset="0"/>
              <a:buNone/>
              <a:defRPr/>
            </a:pPr>
            <a:r>
              <a:rPr lang="en-US" sz="2800" dirty="0">
                <a:latin typeface="Tahoma" charset="0"/>
                <a:cs typeface="Arial" charset="0"/>
              </a:rPr>
              <a:t> </a:t>
            </a:r>
            <a:r>
              <a:rPr lang="en-US" b="1" dirty="0" smtClean="0">
                <a:latin typeface="Tahoma" charset="0"/>
                <a:cs typeface="Arial" charset="0"/>
              </a:rPr>
              <a:t>Jesus </a:t>
            </a:r>
            <a:r>
              <a:rPr lang="en-US" b="1" dirty="0">
                <a:latin typeface="Tahoma" charset="0"/>
                <a:cs typeface="Arial" charset="0"/>
              </a:rPr>
              <a:t>is</a:t>
            </a:r>
          </a:p>
          <a:p>
            <a:pPr marL="0" indent="4763" algn="ctr" eaLnBrk="1" hangingPunct="1">
              <a:buClr>
                <a:schemeClr val="tx1"/>
              </a:buClr>
              <a:buFont typeface="Wingdings" charset="0"/>
              <a:buNone/>
              <a:defRPr/>
            </a:pPr>
            <a:r>
              <a:rPr lang="ja-JP" altLang="en-US" sz="2800" dirty="0">
                <a:latin typeface="Tahoma" charset="0"/>
                <a:cs typeface="Arial" charset="0"/>
              </a:rPr>
              <a:t>“‘</a:t>
            </a:r>
            <a:r>
              <a:rPr lang="en-US" sz="2800" dirty="0">
                <a:latin typeface="Tahoma" charset="0"/>
                <a:cs typeface="Arial" charset="0"/>
              </a:rPr>
              <a:t>the stone you builders rejected,</a:t>
            </a:r>
            <a:br>
              <a:rPr lang="en-US" sz="2800" dirty="0">
                <a:latin typeface="Tahoma" charset="0"/>
                <a:cs typeface="Arial" charset="0"/>
              </a:rPr>
            </a:br>
            <a:r>
              <a:rPr lang="en-US" sz="2800" dirty="0" smtClean="0">
                <a:latin typeface="Tahoma" charset="0"/>
                <a:cs typeface="Arial" charset="0"/>
              </a:rPr>
              <a:t>which </a:t>
            </a:r>
            <a:r>
              <a:rPr lang="en-US" sz="2800" dirty="0">
                <a:latin typeface="Tahoma" charset="0"/>
                <a:cs typeface="Arial" charset="0"/>
              </a:rPr>
              <a:t>has become </a:t>
            </a:r>
            <a:endParaRPr lang="en-US" sz="2800" dirty="0" smtClean="0">
              <a:latin typeface="Tahoma" charset="0"/>
              <a:cs typeface="Arial" charset="0"/>
            </a:endParaRPr>
          </a:p>
          <a:p>
            <a:pPr marL="0" indent="4763" algn="ctr" eaLnBrk="1" hangingPunct="1">
              <a:buClr>
                <a:schemeClr val="tx1"/>
              </a:buClr>
              <a:buFont typeface="Wingdings" charset="0"/>
              <a:buNone/>
              <a:defRPr/>
            </a:pPr>
            <a:r>
              <a:rPr lang="en-US" sz="2800" dirty="0" smtClean="0">
                <a:latin typeface="Tahoma" charset="0"/>
                <a:cs typeface="Arial" charset="0"/>
              </a:rPr>
              <a:t>the cornerstone</a:t>
            </a:r>
            <a:r>
              <a:rPr lang="en-US" sz="2800" dirty="0">
                <a:latin typeface="Tahoma" charset="0"/>
                <a:cs typeface="Arial" charset="0"/>
              </a:rPr>
              <a:t>. </a:t>
            </a:r>
          </a:p>
          <a:p>
            <a:pPr marL="0" indent="4763" algn="ctr" eaLnBrk="1" hangingPunct="1">
              <a:buClr>
                <a:schemeClr val="tx1"/>
              </a:buClr>
              <a:buFont typeface="Wingdings" charset="0"/>
              <a:buNone/>
              <a:defRPr/>
            </a:pPr>
            <a:r>
              <a:rPr lang="en-US" sz="2800" dirty="0">
                <a:latin typeface="Tahoma" charset="0"/>
                <a:cs typeface="Arial" charset="0"/>
              </a:rPr>
              <a:t>Salvation is found in </a:t>
            </a:r>
            <a:r>
              <a:rPr lang="en-US" sz="2800" u="sng" dirty="0">
                <a:latin typeface="Tahoma" charset="0"/>
                <a:cs typeface="Arial" charset="0"/>
              </a:rPr>
              <a:t>no</a:t>
            </a:r>
            <a:r>
              <a:rPr lang="en-US" sz="2800" dirty="0">
                <a:latin typeface="Tahoma" charset="0"/>
                <a:cs typeface="Arial" charset="0"/>
              </a:rPr>
              <a:t> </a:t>
            </a:r>
            <a:r>
              <a:rPr lang="en-US" sz="2800" u="sng" dirty="0">
                <a:latin typeface="Tahoma" charset="0"/>
                <a:cs typeface="Arial" charset="0"/>
              </a:rPr>
              <a:t>one</a:t>
            </a:r>
            <a:r>
              <a:rPr lang="en-US" sz="2800" dirty="0">
                <a:latin typeface="Tahoma" charset="0"/>
                <a:cs typeface="Arial" charset="0"/>
              </a:rPr>
              <a:t> else, for there is no other name under heaven given </a:t>
            </a:r>
            <a:endParaRPr lang="en-US" sz="2800" dirty="0" smtClean="0">
              <a:latin typeface="Tahoma" charset="0"/>
              <a:cs typeface="Arial" charset="0"/>
            </a:endParaRPr>
          </a:p>
          <a:p>
            <a:pPr marL="0" indent="4763" algn="ctr" eaLnBrk="1" hangingPunct="1">
              <a:buClr>
                <a:schemeClr val="tx1"/>
              </a:buClr>
              <a:buFont typeface="Wingdings" charset="0"/>
              <a:buNone/>
              <a:defRPr/>
            </a:pPr>
            <a:r>
              <a:rPr lang="en-US" sz="2800" dirty="0" smtClean="0">
                <a:latin typeface="Tahoma" charset="0"/>
                <a:cs typeface="Arial" charset="0"/>
              </a:rPr>
              <a:t>to mankind </a:t>
            </a:r>
            <a:r>
              <a:rPr lang="en-US" sz="2800" dirty="0">
                <a:latin typeface="Tahoma" charset="0"/>
                <a:cs typeface="Arial" charset="0"/>
              </a:rPr>
              <a:t>by which we must be saved.</a:t>
            </a:r>
            <a:r>
              <a:rPr lang="ja-JP" altLang="en-US" sz="2800" dirty="0">
                <a:latin typeface="Tahoma" charset="0"/>
                <a:cs typeface="Arial" charset="0"/>
              </a:rPr>
              <a:t>”</a:t>
            </a:r>
            <a:endParaRPr lang="en-US" sz="2800" dirty="0">
              <a:latin typeface="Tahoma" charset="0"/>
              <a:cs typeface="Arial" charset="0"/>
            </a:endParaRPr>
          </a:p>
          <a:p>
            <a:pPr marL="0" indent="4763" algn="ctr" eaLnBrk="1" hangingPunct="1">
              <a:buClr>
                <a:schemeClr val="tx1"/>
              </a:buClr>
              <a:buFont typeface="Wingdings" charset="0"/>
              <a:buNone/>
              <a:defRPr/>
            </a:pPr>
            <a:r>
              <a:rPr lang="en-US" sz="2800" dirty="0">
                <a:latin typeface="Tahoma" charset="0"/>
                <a:cs typeface="Arial" charset="0"/>
              </a:rPr>
              <a:t>(Psalm 118:22)</a:t>
            </a:r>
          </a:p>
          <a:p>
            <a:pPr marL="0" indent="4763" algn="ctr" eaLnBrk="1" hangingPunct="1">
              <a:buClr>
                <a:schemeClr val="tx1"/>
              </a:buClr>
              <a:buFont typeface="Wingdings" charset="0"/>
              <a:buNone/>
              <a:defRPr/>
            </a:pPr>
            <a:endParaRPr lang="en-US" sz="2800" dirty="0">
              <a:latin typeface="Tahoma"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5791200" y="33338"/>
            <a:ext cx="3048000" cy="4530725"/>
          </a:xfrm>
        </p:spPr>
        <p:txBody>
          <a:bodyPr>
            <a:noAutofit/>
          </a:bodyPr>
          <a:lstStyle/>
          <a:p>
            <a:pPr marL="0" indent="4763" algn="ctr" eaLnBrk="1" hangingPunct="1">
              <a:lnSpc>
                <a:spcPct val="80000"/>
              </a:lnSpc>
              <a:spcBef>
                <a:spcPct val="0"/>
              </a:spcBef>
              <a:buClrTx/>
              <a:buSzTx/>
              <a:buFontTx/>
              <a:buNone/>
              <a:defRPr/>
            </a:pPr>
            <a:r>
              <a:rPr lang="en-US" sz="3400" dirty="0">
                <a:latin typeface="Tahoma" charset="0"/>
                <a:cs typeface="Arial" charset="0"/>
              </a:rPr>
              <a:t>When they saw the courage of Peter and John and realized that they were unschooled, ordinary men, they were astonished and they took note that these men had been with </a:t>
            </a:r>
            <a:r>
              <a:rPr lang="en-US" sz="3400" dirty="0" smtClean="0">
                <a:latin typeface="Tahoma" charset="0"/>
                <a:cs typeface="Arial" charset="0"/>
              </a:rPr>
              <a:t>Jesus*.</a:t>
            </a:r>
            <a:endParaRPr lang="en-US" sz="3400" dirty="0">
              <a:latin typeface="Tahoma" charset="0"/>
              <a:cs typeface="Arial" charset="0"/>
            </a:endParaRPr>
          </a:p>
        </p:txBody>
      </p:sp>
      <p:pic>
        <p:nvPicPr>
          <p:cNvPr id="37890"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90663"/>
            <a:ext cx="5867400" cy="4833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2" name="AutoShape 4"/>
          <p:cNvSpPr>
            <a:spLocks noChangeArrowheads="1"/>
          </p:cNvSpPr>
          <p:nvPr/>
        </p:nvSpPr>
        <p:spPr bwMode="auto">
          <a:xfrm>
            <a:off x="2133600" y="4343400"/>
            <a:ext cx="2438400" cy="1828800"/>
          </a:xfrm>
          <a:prstGeom prst="wedgeEllipseCallout">
            <a:avLst>
              <a:gd name="adj1" fmla="val -85296"/>
              <a:gd name="adj2" fmla="val -65106"/>
            </a:avLst>
          </a:prstGeom>
          <a:solidFill>
            <a:schemeClr val="accent1"/>
          </a:solidFill>
          <a:ln w="9525">
            <a:solidFill>
              <a:schemeClr val="tx1"/>
            </a:solidFill>
            <a:miter lim="800000"/>
            <a:headEnd/>
            <a:tailEnd/>
          </a:ln>
        </p:spPr>
        <p:txBody>
          <a:bodyPr/>
          <a:lstStyle/>
          <a:p>
            <a:pPr algn="ctr"/>
            <a:r>
              <a:rPr lang="en-US" sz="2400"/>
              <a:t>Hey! These guys were with Jesus!</a:t>
            </a:r>
          </a:p>
        </p:txBody>
      </p:sp>
      <p:sp>
        <p:nvSpPr>
          <p:cNvPr id="32773" name="AutoShape 5"/>
          <p:cNvSpPr>
            <a:spLocks noChangeArrowheads="1"/>
          </p:cNvSpPr>
          <p:nvPr/>
        </p:nvSpPr>
        <p:spPr bwMode="auto">
          <a:xfrm>
            <a:off x="2209800" y="34925"/>
            <a:ext cx="3276600" cy="2438400"/>
          </a:xfrm>
          <a:prstGeom prst="wedgeEllipseCallout">
            <a:avLst>
              <a:gd name="adj1" fmla="val 51435"/>
              <a:gd name="adj2" fmla="val 78185"/>
            </a:avLst>
          </a:prstGeom>
          <a:solidFill>
            <a:schemeClr val="folHlink"/>
          </a:solidFill>
          <a:ln w="9525">
            <a:solidFill>
              <a:schemeClr val="tx1"/>
            </a:solidFill>
            <a:miter lim="800000"/>
            <a:headEnd/>
            <a:tailEnd/>
          </a:ln>
        </p:spPr>
        <p:txBody>
          <a:bodyPr/>
          <a:lstStyle/>
          <a:p>
            <a:pPr algn="ctr"/>
            <a:r>
              <a:rPr lang="en-US" sz="2400">
                <a:solidFill>
                  <a:schemeClr val="bg2"/>
                </a:solidFill>
              </a:rPr>
              <a:t>How do they know all this? They don</a:t>
            </a:r>
            <a:r>
              <a:rPr lang="ja-JP" altLang="en-US" sz="2400">
                <a:solidFill>
                  <a:schemeClr val="bg2"/>
                </a:solidFill>
              </a:rPr>
              <a:t>’</a:t>
            </a:r>
            <a:r>
              <a:rPr lang="en-US" altLang="ja-JP" sz="2400">
                <a:solidFill>
                  <a:schemeClr val="bg2"/>
                </a:solidFill>
              </a:rPr>
              <a:t>t have any education.</a:t>
            </a:r>
            <a:endParaRPr lang="en-US" sz="240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additive="base">
                                        <p:cTn id="7" dur="1000" fill="hold"/>
                                        <p:tgtEl>
                                          <p:spTgt spid="32773"/>
                                        </p:tgtEl>
                                        <p:attrNameLst>
                                          <p:attrName>ppt_x</p:attrName>
                                        </p:attrNameLst>
                                      </p:cBhvr>
                                      <p:tavLst>
                                        <p:tav tm="0">
                                          <p:val>
                                            <p:strVal val="0-#ppt_w/2"/>
                                          </p:val>
                                        </p:tav>
                                        <p:tav tm="100000">
                                          <p:val>
                                            <p:strVal val="#ppt_x"/>
                                          </p:val>
                                        </p:tav>
                                      </p:tavLst>
                                    </p:anim>
                                    <p:anim calcmode="lin" valueType="num">
                                      <p:cBhvr additive="base">
                                        <p:cTn id="8" dur="1000" fill="hold"/>
                                        <p:tgtEl>
                                          <p:spTgt spid="3277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grpId="0" nodeType="afterEffect">
                                  <p:stCondLst>
                                    <p:cond delay="1000"/>
                                  </p:stCondLst>
                                  <p:childTnLst>
                                    <p:set>
                                      <p:cBhvr>
                                        <p:cTn id="11" dur="1" fill="hold">
                                          <p:stCondLst>
                                            <p:cond delay="0"/>
                                          </p:stCondLst>
                                        </p:cTn>
                                        <p:tgtEl>
                                          <p:spTgt spid="32772"/>
                                        </p:tgtEl>
                                        <p:attrNameLst>
                                          <p:attrName>style.visibility</p:attrName>
                                        </p:attrNameLst>
                                      </p:cBhvr>
                                      <p:to>
                                        <p:strVal val="visible"/>
                                      </p:to>
                                    </p:set>
                                    <p:anim calcmode="lin" valueType="num">
                                      <p:cBhvr additive="base">
                                        <p:cTn id="12" dur="1000" fill="hold"/>
                                        <p:tgtEl>
                                          <p:spTgt spid="32772"/>
                                        </p:tgtEl>
                                        <p:attrNameLst>
                                          <p:attrName>ppt_x</p:attrName>
                                        </p:attrNameLst>
                                      </p:cBhvr>
                                      <p:tavLst>
                                        <p:tav tm="0">
                                          <p:val>
                                            <p:strVal val="0-#ppt_w/2"/>
                                          </p:val>
                                        </p:tav>
                                        <p:tav tm="100000">
                                          <p:val>
                                            <p:strVal val="#ppt_x"/>
                                          </p:val>
                                        </p:tav>
                                      </p:tavLst>
                                    </p:anim>
                                    <p:anim calcmode="lin" valueType="num">
                                      <p:cBhvr additive="base">
                                        <p:cTn id="13" dur="1000" fill="hold"/>
                                        <p:tgtEl>
                                          <p:spTgt spid="327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5715000" y="381000"/>
            <a:ext cx="3200400" cy="3505200"/>
          </a:xfrm>
        </p:spPr>
        <p:txBody>
          <a:bodyPr/>
          <a:lstStyle/>
          <a:p>
            <a:pPr marL="0" indent="4763" eaLnBrk="1" hangingPunct="1">
              <a:spcBef>
                <a:spcPct val="0"/>
              </a:spcBef>
              <a:buClrTx/>
              <a:buSzTx/>
              <a:buFontTx/>
              <a:buNone/>
              <a:defRPr/>
            </a:pPr>
            <a:r>
              <a:rPr lang="en-US" sz="2800">
                <a:latin typeface="Tahoma" charset="0"/>
                <a:cs typeface="Arial" charset="0"/>
              </a:rPr>
              <a:t>But since they could see the man who had been healed standing there with them, there was nothing they could say.</a:t>
            </a:r>
          </a:p>
        </p:txBody>
      </p:sp>
      <p:pic>
        <p:nvPicPr>
          <p:cNvPr id="38914" name="Picture 3" descr="ANd9GcQcNUUhmb2ABwLlM0tV1-kY9VYAJc-a5fFCfe3d7HY1zmymrODkU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48400" y="3581400"/>
            <a:ext cx="2057400" cy="291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90663"/>
            <a:ext cx="5467350" cy="363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6" name="AutoShape 6"/>
          <p:cNvSpPr>
            <a:spLocks noChangeArrowheads="1"/>
          </p:cNvSpPr>
          <p:nvPr/>
        </p:nvSpPr>
        <p:spPr bwMode="auto">
          <a:xfrm rot="2140584">
            <a:off x="3200400" y="3352800"/>
            <a:ext cx="3505200" cy="561975"/>
          </a:xfrm>
          <a:prstGeom prst="rightArrow">
            <a:avLst>
              <a:gd name="adj1" fmla="val 50000"/>
              <a:gd name="adj2" fmla="val 155932"/>
            </a:avLst>
          </a:prstGeom>
          <a:solidFill>
            <a:srgbClr val="339966"/>
          </a:solidFill>
          <a:ln w="9525">
            <a:solidFill>
              <a:schemeClr val="tx1"/>
            </a:solidFill>
            <a:miter lim="800000"/>
            <a:headEnd/>
            <a:tailEnd/>
          </a:ln>
        </p:spPr>
        <p:txBody>
          <a:bodyPr wrap="none" anchor="ctr"/>
          <a:lstStyle/>
          <a:p>
            <a:endParaRPr lang="en-US"/>
          </a:p>
        </p:txBody>
      </p:sp>
      <p:sp>
        <p:nvSpPr>
          <p:cNvPr id="38917" name="Text Box 7"/>
          <p:cNvSpPr txBox="1">
            <a:spLocks noChangeArrowheads="1"/>
          </p:cNvSpPr>
          <p:nvPr/>
        </p:nvSpPr>
        <p:spPr bwMode="auto">
          <a:xfrm rot="2206349">
            <a:off x="4191000" y="3271838"/>
            <a:ext cx="12192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800"/>
              <a:t>same guy</a:t>
            </a:r>
          </a:p>
        </p:txBody>
      </p:sp>
      <p:sp>
        <p:nvSpPr>
          <p:cNvPr id="33797" name="AutoShape 5"/>
          <p:cNvSpPr>
            <a:spLocks noChangeArrowheads="1"/>
          </p:cNvSpPr>
          <p:nvPr/>
        </p:nvSpPr>
        <p:spPr bwMode="auto">
          <a:xfrm>
            <a:off x="1752600" y="4038600"/>
            <a:ext cx="3352800" cy="2209800"/>
          </a:xfrm>
          <a:prstGeom prst="wedgeEllipseCallout">
            <a:avLst>
              <a:gd name="adj1" fmla="val -2111"/>
              <a:gd name="adj2" fmla="val -101824"/>
            </a:avLst>
          </a:prstGeom>
          <a:solidFill>
            <a:schemeClr val="folHlink"/>
          </a:solidFill>
          <a:ln w="9525">
            <a:solidFill>
              <a:schemeClr val="tx1"/>
            </a:solidFill>
            <a:miter lim="800000"/>
            <a:headEnd/>
            <a:tailEnd/>
          </a:ln>
        </p:spPr>
        <p:txBody>
          <a:bodyPr/>
          <a:lstStyle/>
          <a:p>
            <a:pPr algn="ctr"/>
            <a:r>
              <a:rPr lang="en-US" sz="2400">
                <a:solidFill>
                  <a:schemeClr val="bg2"/>
                </a:solidFill>
              </a:rPr>
              <a:t>Guess there</a:t>
            </a:r>
            <a:r>
              <a:rPr lang="ja-JP" altLang="en-US" sz="2400">
                <a:solidFill>
                  <a:schemeClr val="bg2"/>
                </a:solidFill>
              </a:rPr>
              <a:t>’</a:t>
            </a:r>
            <a:r>
              <a:rPr lang="en-US" altLang="ja-JP" sz="2400">
                <a:solidFill>
                  <a:schemeClr val="bg2"/>
                </a:solidFill>
              </a:rPr>
              <a:t>s nothing else to say since the guy’s standing here.</a:t>
            </a:r>
            <a:endParaRPr lang="en-US" sz="240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additive="base">
                                        <p:cTn id="7" dur="1000" fill="hold"/>
                                        <p:tgtEl>
                                          <p:spTgt spid="33797"/>
                                        </p:tgtEl>
                                        <p:attrNameLst>
                                          <p:attrName>ppt_x</p:attrName>
                                        </p:attrNameLst>
                                      </p:cBhvr>
                                      <p:tavLst>
                                        <p:tav tm="0">
                                          <p:val>
                                            <p:strVal val="0-#ppt_w/2"/>
                                          </p:val>
                                        </p:tav>
                                        <p:tav tm="100000">
                                          <p:val>
                                            <p:strVal val="#ppt_x"/>
                                          </p:val>
                                        </p:tav>
                                      </p:tavLst>
                                    </p:anim>
                                    <p:anim calcmode="lin" valueType="num">
                                      <p:cBhvr additive="base">
                                        <p:cTn id="8" dur="1000" fill="hold"/>
                                        <p:tgtEl>
                                          <p:spTgt spid="33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6096000" y="381000"/>
            <a:ext cx="2819400" cy="3505200"/>
          </a:xfrm>
        </p:spPr>
        <p:txBody>
          <a:bodyPr>
            <a:normAutofit fontScale="92500"/>
          </a:bodyPr>
          <a:lstStyle/>
          <a:p>
            <a:pPr marL="0" indent="4763" eaLnBrk="1" hangingPunct="1">
              <a:buClr>
                <a:schemeClr val="tx1"/>
              </a:buClr>
              <a:buFont typeface="Wingdings" charset="0"/>
              <a:buNone/>
              <a:defRPr/>
            </a:pPr>
            <a:r>
              <a:rPr lang="en-US" dirty="0">
                <a:latin typeface="Tahoma" charset="0"/>
                <a:cs typeface="Arial" charset="0"/>
              </a:rPr>
              <a:t>So they ordered them to withdraw from the Sanhedrin and then conferred together.</a:t>
            </a:r>
          </a:p>
        </p:txBody>
      </p:sp>
      <p:pic>
        <p:nvPicPr>
          <p:cNvPr id="2"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990600"/>
            <a:ext cx="57912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3" name="AutoShape 7"/>
          <p:cNvSpPr>
            <a:spLocks noChangeArrowheads="1"/>
          </p:cNvSpPr>
          <p:nvPr/>
        </p:nvSpPr>
        <p:spPr bwMode="auto">
          <a:xfrm>
            <a:off x="2743200" y="3429000"/>
            <a:ext cx="3352800" cy="2209800"/>
          </a:xfrm>
          <a:prstGeom prst="wedgeEllipseCallout">
            <a:avLst>
              <a:gd name="adj1" fmla="val -46731"/>
              <a:gd name="adj2" fmla="val -80394"/>
            </a:avLst>
          </a:prstGeom>
          <a:solidFill>
            <a:schemeClr val="folHlink"/>
          </a:solidFill>
          <a:ln w="9525">
            <a:solidFill>
              <a:schemeClr val="tx1"/>
            </a:solidFill>
            <a:miter lim="800000"/>
            <a:headEnd/>
            <a:tailEnd/>
          </a:ln>
        </p:spPr>
        <p:txBody>
          <a:bodyPr/>
          <a:lstStyle/>
          <a:p>
            <a:pPr algn="ctr"/>
            <a:r>
              <a:rPr lang="en-US" sz="2400">
                <a:solidFill>
                  <a:schemeClr val="bg2"/>
                </a:solidFill>
              </a:rPr>
              <a:t>You guys need to get out while we talk about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43"/>
                                        </p:tgtEl>
                                        <p:attrNameLst>
                                          <p:attrName>style.visibility</p:attrName>
                                        </p:attrNameLst>
                                      </p:cBhvr>
                                      <p:to>
                                        <p:strVal val="visible"/>
                                      </p:to>
                                    </p:set>
                                    <p:anim calcmode="lin" valueType="num">
                                      <p:cBhvr additive="base">
                                        <p:cTn id="7" dur="1000" fill="hold"/>
                                        <p:tgtEl>
                                          <p:spTgt spid="39943"/>
                                        </p:tgtEl>
                                        <p:attrNameLst>
                                          <p:attrName>ppt_x</p:attrName>
                                        </p:attrNameLst>
                                      </p:cBhvr>
                                      <p:tavLst>
                                        <p:tav tm="0">
                                          <p:val>
                                            <p:strVal val="0-#ppt_w/2"/>
                                          </p:val>
                                        </p:tav>
                                        <p:tav tm="100000">
                                          <p:val>
                                            <p:strVal val="#ppt_x"/>
                                          </p:val>
                                        </p:tav>
                                      </p:tavLst>
                                    </p:anim>
                                    <p:anim calcmode="lin" valueType="num">
                                      <p:cBhvr additive="base">
                                        <p:cTn id="8" dur="1000" fill="hold"/>
                                        <p:tgtEl>
                                          <p:spTgt spid="399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1" name="Picture 3" descr="ANd9GcS2La2v64e6ccxZYcxVRNRLvAXbxhRMrE_jd-B4lVD9qhT0DIdhl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0"/>
            <a:ext cx="6172200" cy="412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0" name="AutoShape 4"/>
          <p:cNvSpPr>
            <a:spLocks noChangeArrowheads="1"/>
          </p:cNvSpPr>
          <p:nvPr/>
        </p:nvSpPr>
        <p:spPr bwMode="auto">
          <a:xfrm>
            <a:off x="533400" y="3429000"/>
            <a:ext cx="8305800" cy="2492375"/>
          </a:xfrm>
          <a:prstGeom prst="wedgeRoundRectCallout">
            <a:avLst>
              <a:gd name="adj1" fmla="val -9361"/>
              <a:gd name="adj2" fmla="val -113370"/>
              <a:gd name="adj3" fmla="val 16667"/>
            </a:avLst>
          </a:prstGeom>
          <a:solidFill>
            <a:schemeClr val="bg2"/>
          </a:solidFill>
          <a:ln w="9525">
            <a:solidFill>
              <a:schemeClr val="tx1"/>
            </a:solidFill>
            <a:miter lim="800000"/>
            <a:headEnd/>
            <a:tailEnd/>
          </a:ln>
          <a:effectLst/>
        </p:spPr>
        <p:txBody>
          <a:bodyPr/>
          <a:lstStyle/>
          <a:p>
            <a:pPr>
              <a:lnSpc>
                <a:spcPct val="80000"/>
              </a:lnSpc>
              <a:spcBef>
                <a:spcPct val="20000"/>
              </a:spcBef>
              <a:buClr>
                <a:schemeClr val="tx1"/>
              </a:buClr>
              <a:buSzPct val="80000"/>
              <a:buFont typeface="Wingdings" charset="0"/>
              <a:buNone/>
              <a:defRPr/>
            </a:pPr>
            <a:r>
              <a:rPr lang="en-US" sz="2800" dirty="0">
                <a:effectLst>
                  <a:outerShdw blurRad="38100" dist="38100" dir="2700000" algn="tl">
                    <a:srgbClr val="000000"/>
                  </a:outerShdw>
                </a:effectLst>
                <a:cs typeface="Arial" charset="0"/>
              </a:rPr>
              <a:t>What are we going to do with these men?</a:t>
            </a:r>
            <a:r>
              <a:rPr lang="ja-JP" altLang="en-US" sz="2800" dirty="0">
                <a:effectLst>
                  <a:outerShdw blurRad="38100" dist="38100" dir="2700000" algn="tl">
                    <a:srgbClr val="000000"/>
                  </a:outerShdw>
                </a:effectLst>
                <a:cs typeface="Arial" charset="0"/>
              </a:rPr>
              <a:t>”</a:t>
            </a:r>
            <a:r>
              <a:rPr lang="en-US" sz="2800" dirty="0">
                <a:effectLst>
                  <a:outerShdw blurRad="38100" dist="38100" dir="2700000" algn="tl">
                    <a:srgbClr val="000000"/>
                  </a:outerShdw>
                </a:effectLst>
                <a:cs typeface="Arial" charset="0"/>
              </a:rPr>
              <a:t> they asked. </a:t>
            </a:r>
            <a:r>
              <a:rPr lang="ja-JP" altLang="en-US" sz="2800" dirty="0">
                <a:effectLst>
                  <a:outerShdw blurRad="38100" dist="38100" dir="2700000" algn="tl">
                    <a:srgbClr val="000000"/>
                  </a:outerShdw>
                </a:effectLst>
                <a:cs typeface="Arial" charset="0"/>
              </a:rPr>
              <a:t>“</a:t>
            </a:r>
            <a:r>
              <a:rPr lang="en-US" sz="2800" dirty="0">
                <a:effectLst>
                  <a:outerShdw blurRad="38100" dist="38100" dir="2700000" algn="tl">
                    <a:srgbClr val="000000"/>
                  </a:outerShdw>
                </a:effectLst>
                <a:cs typeface="Arial" charset="0"/>
              </a:rPr>
              <a:t>Everyone living in Jerusalem knows they have performed a notable sign, and we cannot deny it. </a:t>
            </a:r>
          </a:p>
          <a:p>
            <a:pPr>
              <a:lnSpc>
                <a:spcPct val="80000"/>
              </a:lnSpc>
              <a:spcBef>
                <a:spcPct val="20000"/>
              </a:spcBef>
              <a:buClr>
                <a:schemeClr val="tx1"/>
              </a:buClr>
              <a:buSzPct val="80000"/>
              <a:buFont typeface="Wingdings" charset="0"/>
              <a:buNone/>
              <a:defRPr/>
            </a:pPr>
            <a:r>
              <a:rPr lang="en-US" sz="2800" dirty="0">
                <a:effectLst>
                  <a:outerShdw blurRad="38100" dist="38100" dir="2700000" algn="tl">
                    <a:srgbClr val="000000"/>
                  </a:outerShdw>
                </a:effectLst>
                <a:cs typeface="Arial" charset="0"/>
              </a:rPr>
              <a:t>But to stop this thing from spreading any further among the people, we must warn them to speak no longer to anyone in this name.</a:t>
            </a:r>
            <a:endParaRPr lang="en-US" sz="2800" dirty="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0" y="-3175"/>
            <a:ext cx="9144000" cy="1069975"/>
          </a:xfrm>
        </p:spPr>
        <p:txBody>
          <a:bodyPr/>
          <a:lstStyle/>
          <a:p>
            <a:pPr marL="0" indent="4763" eaLnBrk="1" hangingPunct="1">
              <a:spcBef>
                <a:spcPct val="0"/>
              </a:spcBef>
              <a:buClrTx/>
              <a:buSzTx/>
              <a:buFontTx/>
              <a:buNone/>
              <a:defRPr/>
            </a:pPr>
            <a:r>
              <a:rPr lang="en-US" dirty="0">
                <a:latin typeface="Tahoma" charset="0"/>
                <a:cs typeface="Arial" charset="0"/>
              </a:rPr>
              <a:t>Then they called them in again and commanded them…</a:t>
            </a:r>
          </a:p>
        </p:txBody>
      </p:sp>
      <p:pic>
        <p:nvPicPr>
          <p:cNvPr id="41986"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1109663"/>
            <a:ext cx="6850063" cy="574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4" name="AutoShape 4"/>
          <p:cNvSpPr>
            <a:spLocks noChangeArrowheads="1"/>
          </p:cNvSpPr>
          <p:nvPr/>
        </p:nvSpPr>
        <p:spPr bwMode="auto">
          <a:xfrm>
            <a:off x="2743200" y="3810000"/>
            <a:ext cx="4114800" cy="2133600"/>
          </a:xfrm>
          <a:prstGeom prst="wedgeEllipseCallout">
            <a:avLst>
              <a:gd name="adj1" fmla="val 32810"/>
              <a:gd name="adj2" fmla="val -100089"/>
            </a:avLst>
          </a:prstGeom>
          <a:solidFill>
            <a:schemeClr val="folHlink"/>
          </a:solidFill>
          <a:ln w="9525">
            <a:solidFill>
              <a:schemeClr val="tx1"/>
            </a:solidFill>
            <a:miter lim="800000"/>
            <a:headEnd/>
            <a:tailEnd/>
          </a:ln>
          <a:effectLst/>
        </p:spPr>
        <p:txBody>
          <a:bodyPr/>
          <a:lstStyle/>
          <a:p>
            <a:pPr algn="ctr">
              <a:defRPr/>
            </a:pPr>
            <a:r>
              <a:rPr lang="en-US" sz="2800" dirty="0">
                <a:solidFill>
                  <a:schemeClr val="bg2"/>
                </a:solidFill>
                <a:effectLst>
                  <a:outerShdw blurRad="38100" dist="38100" dir="2700000" algn="tl">
                    <a:srgbClr val="000000"/>
                  </a:outerShdw>
                </a:effectLst>
                <a:cs typeface="Arial" charset="0"/>
              </a:rPr>
              <a:t>Do not to speak or teach at all in the name of Jesus. </a:t>
            </a:r>
          </a:p>
        </p:txBody>
      </p:sp>
      <p:sp>
        <p:nvSpPr>
          <p:cNvPr id="5" name="AutoShape 4"/>
          <p:cNvSpPr>
            <a:spLocks noChangeArrowheads="1"/>
          </p:cNvSpPr>
          <p:nvPr/>
        </p:nvSpPr>
        <p:spPr bwMode="auto">
          <a:xfrm>
            <a:off x="5449888" y="762000"/>
            <a:ext cx="3657600" cy="1524000"/>
          </a:xfrm>
          <a:prstGeom prst="wedgeEllipseCallout">
            <a:avLst>
              <a:gd name="adj1" fmla="val 13347"/>
              <a:gd name="adj2" fmla="val 103209"/>
            </a:avLst>
          </a:prstGeom>
          <a:solidFill>
            <a:schemeClr val="tx2">
              <a:lumMod val="75000"/>
            </a:schemeClr>
          </a:solidFill>
          <a:ln w="9525">
            <a:solidFill>
              <a:schemeClr val="tx1"/>
            </a:solidFill>
            <a:miter lim="800000"/>
            <a:headEnd/>
            <a:tailEnd/>
          </a:ln>
          <a:effectLst/>
        </p:spPr>
        <p:txBody>
          <a:bodyPr/>
          <a:lstStyle/>
          <a:p>
            <a:pPr algn="ctr">
              <a:defRPr/>
            </a:pPr>
            <a:r>
              <a:rPr lang="en-US" sz="2800" dirty="0">
                <a:solidFill>
                  <a:schemeClr val="bg2"/>
                </a:solidFill>
                <a:effectLst>
                  <a:outerShdw blurRad="38100" dist="38100" dir="2700000" algn="tl">
                    <a:srgbClr val="000000"/>
                  </a:outerShdw>
                </a:effectLst>
                <a:cs typeface="Arial" charset="0"/>
              </a:rPr>
              <a:t>or you’ll be in BIG trouble!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additive="base">
                                        <p:cTn id="7" dur="1000" fill="hold"/>
                                        <p:tgtEl>
                                          <p:spTgt spid="40964"/>
                                        </p:tgtEl>
                                        <p:attrNameLst>
                                          <p:attrName>ppt_x</p:attrName>
                                        </p:attrNameLst>
                                      </p:cBhvr>
                                      <p:tavLst>
                                        <p:tav tm="0">
                                          <p:val>
                                            <p:strVal val="0-#ppt_w/2"/>
                                          </p:val>
                                        </p:tav>
                                        <p:tav tm="100000">
                                          <p:val>
                                            <p:strVal val="#ppt_x"/>
                                          </p:val>
                                        </p:tav>
                                      </p:tavLst>
                                    </p:anim>
                                    <p:anim calcmode="lin" valueType="num">
                                      <p:cBhvr additive="base">
                                        <p:cTn id="8" dur="1000" fill="hold"/>
                                        <p:tgtEl>
                                          <p:spTgt spid="4096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609600" y="15875"/>
            <a:ext cx="6629400" cy="1431925"/>
          </a:xfrm>
        </p:spPr>
        <p:txBody>
          <a:bodyPr/>
          <a:lstStyle/>
          <a:p>
            <a:pPr marL="0" indent="4763" eaLnBrk="1" hangingPunct="1">
              <a:spcBef>
                <a:spcPct val="0"/>
              </a:spcBef>
              <a:buClrTx/>
              <a:buSzTx/>
              <a:buFontTx/>
              <a:buNone/>
              <a:defRPr/>
            </a:pPr>
            <a:r>
              <a:rPr lang="en-US" dirty="0">
                <a:latin typeface="Tahoma" charset="0"/>
                <a:cs typeface="Arial" charset="0"/>
              </a:rPr>
              <a:t>But Peter and John replied…</a:t>
            </a:r>
          </a:p>
        </p:txBody>
      </p:sp>
      <p:pic>
        <p:nvPicPr>
          <p:cNvPr id="43010"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62000"/>
            <a:ext cx="8458200" cy="6392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8" name="AutoShape 4"/>
          <p:cNvSpPr>
            <a:spLocks noChangeArrowheads="1"/>
          </p:cNvSpPr>
          <p:nvPr/>
        </p:nvSpPr>
        <p:spPr bwMode="auto">
          <a:xfrm>
            <a:off x="1905001" y="3276600"/>
            <a:ext cx="5334000" cy="2971800"/>
          </a:xfrm>
          <a:prstGeom prst="wedgeEllipseCallout">
            <a:avLst>
              <a:gd name="adj1" fmla="val -37736"/>
              <a:gd name="adj2" fmla="val -87079"/>
            </a:avLst>
          </a:prstGeom>
          <a:solidFill>
            <a:schemeClr val="hlink"/>
          </a:solidFill>
          <a:ln w="9525">
            <a:solidFill>
              <a:schemeClr val="tx1"/>
            </a:solidFill>
            <a:miter lim="800000"/>
            <a:headEnd/>
            <a:tailEnd/>
          </a:ln>
          <a:effectLst/>
        </p:spPr>
        <p:txBody>
          <a:bodyPr/>
          <a:lstStyle/>
          <a:p>
            <a:pPr algn="ctr">
              <a:defRPr/>
            </a:pPr>
            <a:r>
              <a:rPr lang="en-US" sz="2400" dirty="0">
                <a:solidFill>
                  <a:schemeClr val="bg1"/>
                </a:solidFill>
                <a:effectLst>
                  <a:outerShdw blurRad="38100" dist="38100" dir="2700000" algn="tl">
                    <a:srgbClr val="000000"/>
                  </a:outerShdw>
                </a:effectLst>
                <a:cs typeface="Arial" charset="0"/>
              </a:rPr>
              <a:t>Which is right in God’s eyes: to listen to you, or to him? </a:t>
            </a:r>
            <a:br>
              <a:rPr lang="en-US" sz="2400" dirty="0">
                <a:solidFill>
                  <a:schemeClr val="bg1"/>
                </a:solidFill>
                <a:effectLst>
                  <a:outerShdw blurRad="38100" dist="38100" dir="2700000" algn="tl">
                    <a:srgbClr val="000000"/>
                  </a:outerShdw>
                </a:effectLst>
                <a:cs typeface="Arial" charset="0"/>
              </a:rPr>
            </a:br>
            <a:r>
              <a:rPr lang="en-US" sz="2400" dirty="0">
                <a:solidFill>
                  <a:schemeClr val="bg1"/>
                </a:solidFill>
                <a:effectLst>
                  <a:outerShdw blurRad="38100" dist="38100" dir="2700000" algn="tl">
                    <a:srgbClr val="000000"/>
                  </a:outerShdw>
                </a:effectLst>
                <a:cs typeface="Arial" charset="0"/>
              </a:rPr>
              <a:t>You be the judges! </a:t>
            </a:r>
            <a:br>
              <a:rPr lang="en-US" sz="2400" dirty="0">
                <a:solidFill>
                  <a:schemeClr val="bg1"/>
                </a:solidFill>
                <a:effectLst>
                  <a:outerShdw blurRad="38100" dist="38100" dir="2700000" algn="tl">
                    <a:srgbClr val="000000"/>
                  </a:outerShdw>
                </a:effectLst>
                <a:cs typeface="Arial" charset="0"/>
              </a:rPr>
            </a:br>
            <a:r>
              <a:rPr lang="en-US" sz="2400" dirty="0">
                <a:solidFill>
                  <a:schemeClr val="bg1"/>
                </a:solidFill>
                <a:effectLst>
                  <a:outerShdw blurRad="38100" dist="38100" dir="2700000" algn="tl">
                    <a:srgbClr val="000000"/>
                  </a:outerShdw>
                </a:effectLst>
                <a:cs typeface="Arial" charset="0"/>
              </a:rPr>
              <a:t>As for us we cannot help speaking about what we have seen and heard.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additive="base">
                                        <p:cTn id="7" dur="1000" fill="hold"/>
                                        <p:tgtEl>
                                          <p:spTgt spid="41988"/>
                                        </p:tgtEl>
                                        <p:attrNameLst>
                                          <p:attrName>ppt_x</p:attrName>
                                        </p:attrNameLst>
                                      </p:cBhvr>
                                      <p:tavLst>
                                        <p:tav tm="0">
                                          <p:val>
                                            <p:strVal val="0-#ppt_w/2"/>
                                          </p:val>
                                        </p:tav>
                                        <p:tav tm="100000">
                                          <p:val>
                                            <p:strVal val="#ppt_x"/>
                                          </p:val>
                                        </p:tav>
                                      </p:tavLst>
                                    </p:anim>
                                    <p:anim calcmode="lin" valueType="num">
                                      <p:cBhvr additive="base">
                                        <p:cTn id="8" dur="1000" fill="hold"/>
                                        <p:tgtEl>
                                          <p:spTgt spid="419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362200"/>
            <a:ext cx="8064500" cy="536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AutoShape 4"/>
          <p:cNvSpPr>
            <a:spLocks noChangeArrowheads="1"/>
          </p:cNvSpPr>
          <p:nvPr/>
        </p:nvSpPr>
        <p:spPr bwMode="auto">
          <a:xfrm>
            <a:off x="5257800" y="4495800"/>
            <a:ext cx="2590800" cy="1600200"/>
          </a:xfrm>
          <a:prstGeom prst="wedgeEllipseCallout">
            <a:avLst>
              <a:gd name="adj1" fmla="val -50491"/>
              <a:gd name="adj2" fmla="val -44741"/>
            </a:avLst>
          </a:prstGeom>
          <a:solidFill>
            <a:schemeClr val="folHlink"/>
          </a:solidFill>
          <a:ln w="9525">
            <a:solidFill>
              <a:schemeClr val="tx1"/>
            </a:solidFill>
            <a:miter lim="800000"/>
            <a:headEnd/>
            <a:tailEnd/>
          </a:ln>
          <a:effectLst/>
        </p:spPr>
        <p:txBody>
          <a:bodyPr/>
          <a:lstStyle/>
          <a:p>
            <a:pPr algn="ctr">
              <a:defRPr/>
            </a:pPr>
            <a:r>
              <a:rPr lang="en-US" sz="2400" dirty="0" smtClean="0">
                <a:solidFill>
                  <a:schemeClr val="bg2"/>
                </a:solidFill>
                <a:effectLst>
                  <a:outerShdw blurRad="38100" dist="38100" dir="2700000" algn="tl">
                    <a:srgbClr val="000000"/>
                  </a:outerShdw>
                </a:effectLst>
                <a:cs typeface="Arial" charset="0"/>
              </a:rPr>
              <a:t>We’ll </a:t>
            </a:r>
            <a:r>
              <a:rPr lang="en-US" sz="2400" dirty="0">
                <a:solidFill>
                  <a:schemeClr val="bg2"/>
                </a:solidFill>
                <a:effectLst>
                  <a:outerShdw blurRad="38100" dist="38100" dir="2700000" algn="tl">
                    <a:srgbClr val="000000"/>
                  </a:outerShdw>
                </a:effectLst>
                <a:cs typeface="Arial" charset="0"/>
              </a:rPr>
              <a:t>throw you in jail again!</a:t>
            </a:r>
          </a:p>
        </p:txBody>
      </p:sp>
      <p:sp>
        <p:nvSpPr>
          <p:cNvPr id="43013" name="AutoShape 5"/>
          <p:cNvSpPr>
            <a:spLocks noChangeArrowheads="1"/>
          </p:cNvSpPr>
          <p:nvPr/>
        </p:nvSpPr>
        <p:spPr bwMode="auto">
          <a:xfrm>
            <a:off x="2438400" y="5638800"/>
            <a:ext cx="2590800" cy="1219200"/>
          </a:xfrm>
          <a:prstGeom prst="wedgeEllipseCallout">
            <a:avLst>
              <a:gd name="adj1" fmla="val -75185"/>
              <a:gd name="adj2" fmla="val -82681"/>
            </a:avLst>
          </a:prstGeom>
          <a:solidFill>
            <a:schemeClr val="hlink"/>
          </a:solidFill>
          <a:ln w="9525">
            <a:solidFill>
              <a:schemeClr val="tx1"/>
            </a:solidFill>
            <a:miter lim="800000"/>
            <a:headEnd/>
            <a:tailEnd/>
          </a:ln>
          <a:effectLst/>
        </p:spPr>
        <p:txBody>
          <a:bodyPr/>
          <a:lstStyle/>
          <a:p>
            <a:pPr algn="ctr">
              <a:defRPr/>
            </a:pPr>
            <a:r>
              <a:rPr lang="en-US" sz="2400" dirty="0" smtClean="0">
                <a:solidFill>
                  <a:schemeClr val="bg2"/>
                </a:solidFill>
                <a:effectLst>
                  <a:outerShdw blurRad="38100" dist="38100" dir="2700000" algn="tl">
                    <a:srgbClr val="000000"/>
                  </a:outerShdw>
                </a:effectLst>
                <a:cs typeface="Arial" charset="0"/>
              </a:rPr>
              <a:t>You’ll </a:t>
            </a:r>
            <a:r>
              <a:rPr lang="en-US" sz="2400" dirty="0">
                <a:solidFill>
                  <a:schemeClr val="bg2"/>
                </a:solidFill>
                <a:effectLst>
                  <a:outerShdw blurRad="38100" dist="38100" dir="2700000" algn="tl">
                    <a:srgbClr val="000000"/>
                  </a:outerShdw>
                </a:effectLst>
                <a:cs typeface="Arial" charset="0"/>
              </a:rPr>
              <a:t>get beaten up!</a:t>
            </a:r>
          </a:p>
        </p:txBody>
      </p:sp>
      <p:sp>
        <p:nvSpPr>
          <p:cNvPr id="3" name="TextBox 2"/>
          <p:cNvSpPr txBox="1"/>
          <p:nvPr/>
        </p:nvSpPr>
        <p:spPr>
          <a:xfrm>
            <a:off x="0" y="0"/>
            <a:ext cx="9144000" cy="2323713"/>
          </a:xfrm>
          <a:prstGeom prst="rect">
            <a:avLst/>
          </a:prstGeom>
          <a:noFill/>
        </p:spPr>
        <p:txBody>
          <a:bodyPr wrap="square" rtlCol="0">
            <a:spAutoFit/>
          </a:bodyPr>
          <a:lstStyle/>
          <a:p>
            <a:pPr indent="4763" algn="ctr">
              <a:lnSpc>
                <a:spcPct val="80000"/>
              </a:lnSpc>
              <a:spcBef>
                <a:spcPct val="0"/>
              </a:spcBef>
              <a:defRPr/>
            </a:pPr>
            <a:r>
              <a:rPr lang="en-US" sz="3000" dirty="0">
                <a:latin typeface="Tahoma" charset="0"/>
                <a:cs typeface="Arial" charset="0"/>
              </a:rPr>
              <a:t>After further threats they let them go. They could </a:t>
            </a:r>
            <a:r>
              <a:rPr lang="en-US" sz="3000" dirty="0" smtClean="0">
                <a:latin typeface="Tahoma" charset="0"/>
                <a:cs typeface="Arial" charset="0"/>
              </a:rPr>
              <a:t>not decide </a:t>
            </a:r>
            <a:r>
              <a:rPr lang="en-US" sz="3000" dirty="0">
                <a:latin typeface="Tahoma" charset="0"/>
                <a:cs typeface="Arial" charset="0"/>
              </a:rPr>
              <a:t>how to punish them, because all the people were praising </a:t>
            </a:r>
            <a:r>
              <a:rPr lang="en-US" sz="3000" dirty="0" smtClean="0">
                <a:latin typeface="Tahoma" charset="0"/>
                <a:cs typeface="Arial" charset="0"/>
              </a:rPr>
              <a:t>God for </a:t>
            </a:r>
            <a:r>
              <a:rPr lang="en-US" sz="3000" dirty="0">
                <a:latin typeface="Tahoma" charset="0"/>
                <a:cs typeface="Arial" charset="0"/>
              </a:rPr>
              <a:t>what had happened. </a:t>
            </a:r>
          </a:p>
          <a:p>
            <a:pPr indent="4763" algn="ctr">
              <a:lnSpc>
                <a:spcPct val="80000"/>
              </a:lnSpc>
              <a:spcBef>
                <a:spcPct val="0"/>
              </a:spcBef>
              <a:defRPr/>
            </a:pPr>
            <a:endParaRPr lang="en-US" sz="3000" dirty="0">
              <a:latin typeface="Tahoma" charset="0"/>
              <a:cs typeface="Arial" charset="0"/>
            </a:endParaRPr>
          </a:p>
          <a:p>
            <a:pPr indent="4763" algn="ctr">
              <a:lnSpc>
                <a:spcPct val="80000"/>
              </a:lnSpc>
              <a:spcBef>
                <a:spcPct val="0"/>
              </a:spcBef>
              <a:defRPr/>
            </a:pPr>
            <a:r>
              <a:rPr lang="en-US" sz="3000" dirty="0">
                <a:latin typeface="Tahoma" charset="0"/>
                <a:cs typeface="Arial" charset="0"/>
              </a:rPr>
              <a:t>For the man who was miraculously healed was over </a:t>
            </a:r>
            <a:r>
              <a:rPr lang="en-US" sz="3000" b="1" dirty="0">
                <a:latin typeface="Tahoma" charset="0"/>
                <a:cs typeface="Arial" charset="0"/>
              </a:rPr>
              <a:t>forty</a:t>
            </a:r>
            <a:r>
              <a:rPr lang="en-US" sz="3000" dirty="0">
                <a:latin typeface="Tahoma" charset="0"/>
                <a:cs typeface="Arial" charset="0"/>
              </a:rPr>
              <a:t> years 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1000" fill="hold"/>
                                        <p:tgtEl>
                                          <p:spTgt spid="43012"/>
                                        </p:tgtEl>
                                        <p:attrNameLst>
                                          <p:attrName>ppt_x</p:attrName>
                                        </p:attrNameLst>
                                      </p:cBhvr>
                                      <p:tavLst>
                                        <p:tav tm="0">
                                          <p:val>
                                            <p:strVal val="0-#ppt_w/2"/>
                                          </p:val>
                                        </p:tav>
                                        <p:tav tm="100000">
                                          <p:val>
                                            <p:strVal val="#ppt_x"/>
                                          </p:val>
                                        </p:tav>
                                      </p:tavLst>
                                    </p:anim>
                                    <p:anim calcmode="lin" valueType="num">
                                      <p:cBhvr additive="base">
                                        <p:cTn id="8" dur="1000" fill="hold"/>
                                        <p:tgtEl>
                                          <p:spTgt spid="4301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43013"/>
                                        </p:tgtEl>
                                        <p:attrNameLst>
                                          <p:attrName>style.visibility</p:attrName>
                                        </p:attrNameLst>
                                      </p:cBhvr>
                                      <p:to>
                                        <p:strVal val="visible"/>
                                      </p:to>
                                    </p:set>
                                    <p:anim calcmode="lin" valueType="num">
                                      <p:cBhvr additive="base">
                                        <p:cTn id="12" dur="1000" fill="hold"/>
                                        <p:tgtEl>
                                          <p:spTgt spid="43013"/>
                                        </p:tgtEl>
                                        <p:attrNameLst>
                                          <p:attrName>ppt_x</p:attrName>
                                        </p:attrNameLst>
                                      </p:cBhvr>
                                      <p:tavLst>
                                        <p:tav tm="0">
                                          <p:val>
                                            <p:strVal val="0-#ppt_w/2"/>
                                          </p:val>
                                        </p:tav>
                                        <p:tav tm="100000">
                                          <p:val>
                                            <p:strVal val="#ppt_x"/>
                                          </p:val>
                                        </p:tav>
                                      </p:tavLst>
                                    </p:anim>
                                    <p:anim calcmode="lin" valueType="num">
                                      <p:cBhvr additive="base">
                                        <p:cTn id="13" dur="1000" fill="hold"/>
                                        <p:tgtEl>
                                          <p:spTgt spid="430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p:bldP spid="4301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3333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566" y="1676400"/>
            <a:ext cx="7467600" cy="639762"/>
          </a:xfrm>
        </p:spPr>
        <p:txBody>
          <a:bodyPr anchor="t">
            <a:noAutofit/>
          </a:bodyPr>
          <a:lstStyle/>
          <a:p>
            <a:r>
              <a:rPr lang="en-US" altLang="en-US" sz="7500" dirty="0" smtClean="0">
                <a:solidFill>
                  <a:srgbClr val="FFFFFF"/>
                </a:solidFill>
                <a:latin typeface="Times New Roman"/>
                <a:cs typeface="Times New Roman"/>
              </a:rPr>
              <a:t>Peter Heals the Lame Beggar</a:t>
            </a:r>
            <a:endParaRPr lang="en-US" sz="7500" b="1" cap="none" dirty="0">
              <a:solidFill>
                <a:srgbClr val="FFFFFF"/>
              </a:solidFill>
              <a:effectLst>
                <a:outerShdw blurRad="38100" dist="38100" dir="2700000" algn="tl">
                  <a:srgbClr val="000000">
                    <a:alpha val="43137"/>
                  </a:srgbClr>
                </a:outerShdw>
              </a:effectLst>
              <a:latin typeface="Times New Roman"/>
              <a:cs typeface="Times New Roman"/>
            </a:endParaRPr>
          </a:p>
        </p:txBody>
      </p:sp>
      <p:sp>
        <p:nvSpPr>
          <p:cNvPr id="45058" name="AutoShape 2"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304800" y="4800600"/>
            <a:ext cx="8382000" cy="11430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3" name="TextBox 2"/>
          <p:cNvSpPr txBox="1"/>
          <p:nvPr/>
        </p:nvSpPr>
        <p:spPr>
          <a:xfrm>
            <a:off x="3466649" y="4724400"/>
            <a:ext cx="1493693" cy="1200329"/>
          </a:xfrm>
          <a:prstGeom prst="rect">
            <a:avLst/>
          </a:prstGeom>
          <a:noFill/>
        </p:spPr>
        <p:txBody>
          <a:bodyPr wrap="none" rtlCol="0">
            <a:spAutoFit/>
          </a:bodyPr>
          <a:lstStyle/>
          <a:p>
            <a:pPr algn="ctr"/>
            <a:r>
              <a:rPr lang="en-US" altLang="en-US" sz="3600" dirty="0">
                <a:solidFill>
                  <a:schemeClr val="bg1"/>
                </a:solidFill>
                <a:latin typeface="Century Schoolbook"/>
                <a:cs typeface="Century Schoolbook"/>
              </a:rPr>
              <a:t>Acts </a:t>
            </a:r>
            <a:endParaRPr lang="en-US" altLang="en-US" sz="3600" dirty="0" smtClean="0">
              <a:solidFill>
                <a:schemeClr val="bg1"/>
              </a:solidFill>
              <a:latin typeface="Century Schoolbook"/>
              <a:cs typeface="Century Schoolbook"/>
            </a:endParaRPr>
          </a:p>
          <a:p>
            <a:pPr algn="ctr"/>
            <a:r>
              <a:rPr lang="en-US" altLang="en-US" sz="3600" dirty="0" smtClean="0">
                <a:solidFill>
                  <a:schemeClr val="bg1"/>
                </a:solidFill>
                <a:latin typeface="Century Schoolbook"/>
                <a:cs typeface="Century Schoolbook"/>
              </a:rPr>
              <a:t>3:</a:t>
            </a:r>
            <a:r>
              <a:rPr lang="en-US" altLang="en-US" sz="3600" dirty="0">
                <a:solidFill>
                  <a:schemeClr val="bg1"/>
                </a:solidFill>
                <a:latin typeface="Century Schoolbook"/>
                <a:cs typeface="Century Schoolbook"/>
              </a:rPr>
              <a:t>1</a:t>
            </a:r>
            <a:r>
              <a:rPr lang="en-US" altLang="en-US" sz="3600" dirty="0" smtClean="0">
                <a:solidFill>
                  <a:schemeClr val="bg1"/>
                </a:solidFill>
                <a:latin typeface="Century Schoolbook"/>
                <a:cs typeface="Century Schoolbook"/>
              </a:rPr>
              <a:t>-10 </a:t>
            </a:r>
            <a:endParaRPr lang="en-US" sz="3600" dirty="0">
              <a:solidFill>
                <a:schemeClr val="bg1"/>
              </a:solidFill>
            </a:endParaRPr>
          </a:p>
        </p:txBody>
      </p:sp>
    </p:spTree>
    <p:extLst>
      <p:ext uri="{BB962C8B-B14F-4D97-AF65-F5344CB8AC3E}">
        <p14:creationId xmlns:p14="http://schemas.microsoft.com/office/powerpoint/2010/main" val="3937770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7" name="Picture 6" descr="ANd9GcQu5eUNh67FScjvinoll-MKJEADi6uYuEC20YT7RV22pTlWym9C"/>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9525"/>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7" name="Rectangle 3"/>
          <p:cNvSpPr>
            <a:spLocks noGrp="1" noChangeArrowheads="1"/>
          </p:cNvSpPr>
          <p:nvPr>
            <p:ph type="body" idx="1"/>
          </p:nvPr>
        </p:nvSpPr>
        <p:spPr>
          <a:xfrm>
            <a:off x="174625" y="228600"/>
            <a:ext cx="8842375" cy="1676400"/>
          </a:xfrm>
        </p:spPr>
        <p:txBody>
          <a:bodyPr>
            <a:normAutofit fontScale="92500"/>
          </a:bodyPr>
          <a:lstStyle/>
          <a:p>
            <a:pPr marL="0" indent="4763" eaLnBrk="1" hangingPunct="1">
              <a:lnSpc>
                <a:spcPct val="80000"/>
              </a:lnSpc>
              <a:buClr>
                <a:schemeClr val="tx1"/>
              </a:buClr>
              <a:buFont typeface="Wingdings" charset="0"/>
              <a:buNone/>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charset="0"/>
                <a:cs typeface="Arial" charset="0"/>
              </a:rPr>
              <a:t>One day Peter and John were going up to the temple at the time of prayer—at three in the afternoon. </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charset="0"/>
              <a:cs typeface="Arial" charset="0"/>
            </a:endParaRPr>
          </a:p>
        </p:txBody>
      </p:sp>
      <p:pic>
        <p:nvPicPr>
          <p:cNvPr id="14339" name="Picture 8" descr="ANd9GcTtLQmkA32qMqrOnupZCZ-YpKPSr2nCqE8hN1B0p5cFVqzz5YqQ"/>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4465638"/>
            <a:ext cx="3276600" cy="2144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10" descr="ANd9GcSBE8kYxuWbNauQW0A94A3L1IIKsLxkAP9NEAoc-XZ_Z4S8Lt8Pt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77000" y="3200400"/>
            <a:ext cx="2143125"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11" descr="MC900057282[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4000" y="5062538"/>
            <a:ext cx="1543050" cy="1795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1" name="Picture 5"/>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0" y="1765017"/>
            <a:ext cx="9144000" cy="5086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3" name="Picture 7" descr="ANd9GcSakiWoB6ecWPpXVd30OHK2A7dWuA2lsBBkovKMfNjXTcJsON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3657600"/>
            <a:ext cx="1876425" cy="173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4" name="Picture 10" descr="MC900078715[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239000" y="3200400"/>
            <a:ext cx="1150938" cy="217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5" name="Picture 12" descr="MC900078715[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248400" y="3962400"/>
            <a:ext cx="868363" cy="164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6" name="Picture 13" descr="MC900078715[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8077200" y="3810000"/>
            <a:ext cx="868363" cy="164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Rectangle 3"/>
          <p:cNvSpPr>
            <a:spLocks noGrp="1" noChangeArrowheads="1"/>
          </p:cNvSpPr>
          <p:nvPr>
            <p:ph type="body" idx="1"/>
          </p:nvPr>
        </p:nvSpPr>
        <p:spPr>
          <a:xfrm>
            <a:off x="33338" y="9525"/>
            <a:ext cx="9144000" cy="1559264"/>
          </a:xfrm>
        </p:spPr>
        <p:txBody>
          <a:bodyPr>
            <a:noAutofit/>
          </a:bodyPr>
          <a:lstStyle/>
          <a:p>
            <a:pPr marL="0" indent="4763" algn="ctr" eaLnBrk="1" hangingPunct="1">
              <a:lnSpc>
                <a:spcPct val="80000"/>
              </a:lnSpc>
              <a:buFont typeface="Wingdings" charset="0"/>
              <a:buNone/>
              <a:defRPr/>
            </a:pPr>
            <a:r>
              <a:rPr lang="en-US" sz="3400" dirty="0">
                <a:latin typeface="Tahoma" charset="0"/>
                <a:cs typeface="Arial" charset="0"/>
              </a:rPr>
              <a:t>Now a man crippled from birth was being carried to the temple gate called Beautiful, where he was put every day to beg from those going into the temple courts.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52400" y="17463"/>
            <a:ext cx="8728075" cy="1447800"/>
          </a:xfrm>
        </p:spPr>
        <p:txBody>
          <a:bodyPr/>
          <a:lstStyle/>
          <a:p>
            <a:pPr marL="0" indent="290513" algn="ctr" eaLnBrk="1" hangingPunct="1">
              <a:lnSpc>
                <a:spcPct val="80000"/>
              </a:lnSpc>
              <a:buClr>
                <a:schemeClr val="tx1"/>
              </a:buClr>
              <a:buFont typeface="Wingdings" charset="0"/>
              <a:buNone/>
              <a:defRPr/>
            </a:pPr>
            <a:r>
              <a:rPr lang="en-US" dirty="0" smtClean="0">
                <a:latin typeface="Tahoma" charset="0"/>
                <a:cs typeface="Arial" charset="0"/>
              </a:rPr>
              <a:t>When he saw Peter and John about to enter, he asked them for money. </a:t>
            </a:r>
          </a:p>
          <a:p>
            <a:pPr marL="0" indent="290513" algn="ctr" eaLnBrk="1" hangingPunct="1">
              <a:lnSpc>
                <a:spcPct val="80000"/>
              </a:lnSpc>
              <a:buClr>
                <a:schemeClr val="tx1"/>
              </a:buClr>
              <a:buFont typeface="Wingdings" charset="0"/>
              <a:buNone/>
              <a:defRPr/>
            </a:pPr>
            <a:r>
              <a:rPr lang="en-US" dirty="0" smtClean="0">
                <a:latin typeface="Tahoma" charset="0"/>
                <a:cs typeface="Arial" charset="0"/>
              </a:rPr>
              <a:t>Peter looked straight at him, as did John. </a:t>
            </a:r>
            <a:endParaRPr lang="en-US" dirty="0">
              <a:latin typeface="Tahoma" charset="0"/>
              <a:cs typeface="Arial" charset="0"/>
            </a:endParaRPr>
          </a:p>
        </p:txBody>
      </p:sp>
      <p:pic>
        <p:nvPicPr>
          <p:cNvPr id="16386"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1524000"/>
            <a:ext cx="72390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8" name="Picture 6" descr="MC90043163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3200400"/>
            <a:ext cx="9525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9" name="Picture 7" descr="MC900441314[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4648200"/>
            <a:ext cx="1295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a:spLocks noChangeArrowheads="1"/>
          </p:cNvSpPr>
          <p:nvPr/>
        </p:nvSpPr>
        <p:spPr bwMode="auto">
          <a:xfrm>
            <a:off x="6324600" y="1676400"/>
            <a:ext cx="2808288" cy="404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indent="290513" algn="ctr">
              <a:lnSpc>
                <a:spcPct val="80000"/>
              </a:lnSpc>
              <a:buClr>
                <a:schemeClr val="tx1"/>
              </a:buClr>
              <a:buFont typeface="Wingdings" charset="0"/>
              <a:buNone/>
            </a:pPr>
            <a:r>
              <a:rPr lang="en-US" sz="3200" dirty="0">
                <a:cs typeface="Arial" charset="0"/>
              </a:rPr>
              <a:t>Then Peter  said, </a:t>
            </a:r>
          </a:p>
          <a:p>
            <a:pPr indent="290513">
              <a:lnSpc>
                <a:spcPct val="80000"/>
              </a:lnSpc>
              <a:buClr>
                <a:schemeClr val="tx1"/>
              </a:buClr>
              <a:buFont typeface="Wingdings" charset="0"/>
              <a:buNone/>
            </a:pPr>
            <a:r>
              <a:rPr lang="ja-JP" altLang="en-US" sz="3200" dirty="0">
                <a:cs typeface="Arial" charset="0"/>
              </a:rPr>
              <a:t>“</a:t>
            </a:r>
            <a:r>
              <a:rPr lang="en-US" altLang="ja-JP" sz="3200" dirty="0">
                <a:cs typeface="Arial" charset="0"/>
              </a:rPr>
              <a:t>Look at us!</a:t>
            </a:r>
            <a:r>
              <a:rPr lang="en-US" sz="3200" dirty="0">
                <a:cs typeface="Arial" charset="0"/>
              </a:rPr>
              <a:t>”</a:t>
            </a:r>
            <a:r>
              <a:rPr lang="en-US" altLang="ja-JP" sz="3200" dirty="0">
                <a:cs typeface="Arial" charset="0"/>
              </a:rPr>
              <a:t>  </a:t>
            </a:r>
          </a:p>
          <a:p>
            <a:pPr indent="290513" algn="ctr">
              <a:lnSpc>
                <a:spcPct val="80000"/>
              </a:lnSpc>
              <a:buClr>
                <a:schemeClr val="tx1"/>
              </a:buClr>
              <a:buFont typeface="Wingdings" charset="0"/>
              <a:buNone/>
            </a:pPr>
            <a:endParaRPr lang="en-US" sz="3200" dirty="0">
              <a:cs typeface="Arial" charset="0"/>
            </a:endParaRPr>
          </a:p>
          <a:p>
            <a:pPr indent="290513" algn="ctr">
              <a:lnSpc>
                <a:spcPct val="80000"/>
              </a:lnSpc>
              <a:buClr>
                <a:schemeClr val="tx1"/>
              </a:buClr>
              <a:buFont typeface="Wingdings" charset="0"/>
              <a:buNone/>
            </a:pPr>
            <a:r>
              <a:rPr lang="en-US" sz="3200" dirty="0">
                <a:cs typeface="Arial" charset="0"/>
              </a:rPr>
              <a:t>So the man gave them his </a:t>
            </a:r>
            <a:r>
              <a:rPr lang="en-US" sz="3200" dirty="0" smtClean="0">
                <a:cs typeface="Arial" charset="0"/>
              </a:rPr>
              <a:t>attention*, </a:t>
            </a:r>
            <a:r>
              <a:rPr lang="en-US" sz="3200" dirty="0">
                <a:cs typeface="Arial" charset="0"/>
              </a:rPr>
              <a:t>expecting to get something from them.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500" fill="hold"/>
                                        <p:tgtEl>
                                          <p:spTgt spid="13318"/>
                                        </p:tgtEl>
                                        <p:attrNameLst>
                                          <p:attrName>ppt_x</p:attrName>
                                        </p:attrNameLst>
                                      </p:cBhvr>
                                      <p:tavLst>
                                        <p:tav tm="0">
                                          <p:val>
                                            <p:strVal val="#ppt_x"/>
                                          </p:val>
                                        </p:tav>
                                        <p:tav tm="100000">
                                          <p:val>
                                            <p:strVal val="#ppt_x"/>
                                          </p:val>
                                        </p:tav>
                                      </p:tavLst>
                                    </p:anim>
                                    <p:anim calcmode="lin" valueType="num">
                                      <p:cBhvr additive="base">
                                        <p:cTn id="12" dur="5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500" fill="hold"/>
                                        <p:tgtEl>
                                          <p:spTgt spid="13319"/>
                                        </p:tgtEl>
                                        <p:attrNameLst>
                                          <p:attrName>ppt_x</p:attrName>
                                        </p:attrNameLst>
                                      </p:cBhvr>
                                      <p:tavLst>
                                        <p:tav tm="0">
                                          <p:val>
                                            <p:strVal val="#ppt_x"/>
                                          </p:val>
                                        </p:tav>
                                        <p:tav tm="100000">
                                          <p:val>
                                            <p:strVal val="#ppt_x"/>
                                          </p:val>
                                        </p:tav>
                                      </p:tavLst>
                                    </p:anim>
                                    <p:anim calcmode="lin" valueType="num">
                                      <p:cBhvr additive="base">
                                        <p:cTn id="16"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5638800" y="685800"/>
            <a:ext cx="3352800" cy="5791200"/>
          </a:xfrm>
        </p:spPr>
        <p:txBody>
          <a:bodyPr>
            <a:normAutofit lnSpcReduction="10000"/>
          </a:bodyPr>
          <a:lstStyle/>
          <a:p>
            <a:pPr marL="0" indent="290513" eaLnBrk="1" hangingPunct="1">
              <a:spcBef>
                <a:spcPct val="0"/>
              </a:spcBef>
              <a:buClrTx/>
              <a:buSzTx/>
              <a:buFontTx/>
              <a:buNone/>
              <a:defRPr/>
            </a:pPr>
            <a:r>
              <a:rPr lang="en-US" sz="3600" dirty="0">
                <a:latin typeface="Tahoma" charset="0"/>
                <a:cs typeface="Arial" charset="0"/>
              </a:rPr>
              <a:t>Then Peter said, </a:t>
            </a:r>
            <a:r>
              <a:rPr lang="ja-JP" altLang="en-US" sz="3600" dirty="0">
                <a:latin typeface="Tahoma" charset="0"/>
                <a:cs typeface="Arial" charset="0"/>
              </a:rPr>
              <a:t>“</a:t>
            </a:r>
            <a:r>
              <a:rPr lang="en-US" sz="3600" dirty="0">
                <a:latin typeface="Tahoma" charset="0"/>
                <a:cs typeface="Arial" charset="0"/>
              </a:rPr>
              <a:t>Silver or gold I do not </a:t>
            </a:r>
            <a:r>
              <a:rPr lang="en-US" sz="3600" dirty="0" smtClean="0">
                <a:latin typeface="Tahoma" charset="0"/>
                <a:cs typeface="Arial" charset="0"/>
              </a:rPr>
              <a:t>have*, </a:t>
            </a:r>
            <a:r>
              <a:rPr lang="en-US" sz="3600" dirty="0">
                <a:latin typeface="Tahoma" charset="0"/>
                <a:cs typeface="Arial" charset="0"/>
              </a:rPr>
              <a:t>but what I have I give you. </a:t>
            </a:r>
            <a:endParaRPr lang="en-US" sz="3600" dirty="0" smtClean="0">
              <a:latin typeface="Tahoma" charset="0"/>
              <a:cs typeface="Arial" charset="0"/>
            </a:endParaRPr>
          </a:p>
          <a:p>
            <a:pPr marL="0" indent="290513" eaLnBrk="1" hangingPunct="1">
              <a:spcBef>
                <a:spcPct val="0"/>
              </a:spcBef>
              <a:buClrTx/>
              <a:buSzTx/>
              <a:buFontTx/>
              <a:buNone/>
              <a:defRPr/>
            </a:pPr>
            <a:r>
              <a:rPr lang="en-US" sz="3600" dirty="0" smtClean="0">
                <a:latin typeface="Tahoma" charset="0"/>
                <a:cs typeface="Arial" charset="0"/>
              </a:rPr>
              <a:t>In </a:t>
            </a:r>
            <a:r>
              <a:rPr lang="en-US" sz="3600" dirty="0">
                <a:latin typeface="Tahoma" charset="0"/>
                <a:cs typeface="Arial" charset="0"/>
              </a:rPr>
              <a:t>the name of Jesus </a:t>
            </a:r>
            <a:r>
              <a:rPr lang="en-US" sz="3600" dirty="0" smtClean="0">
                <a:latin typeface="Tahoma" charset="0"/>
                <a:cs typeface="Arial" charset="0"/>
              </a:rPr>
              <a:t>Christ* </a:t>
            </a:r>
            <a:r>
              <a:rPr lang="en-US" sz="3600" dirty="0">
                <a:latin typeface="Tahoma" charset="0"/>
                <a:cs typeface="Arial" charset="0"/>
              </a:rPr>
              <a:t>of Nazareth, walk.</a:t>
            </a:r>
            <a:r>
              <a:rPr lang="ja-JP" altLang="en-US" sz="3600" dirty="0">
                <a:latin typeface="Tahoma" charset="0"/>
                <a:cs typeface="Arial" charset="0"/>
              </a:rPr>
              <a:t>”</a:t>
            </a:r>
            <a:endParaRPr lang="en-US" sz="3600" dirty="0">
              <a:latin typeface="Tahoma" charset="0"/>
              <a:cs typeface="Arial" charset="0"/>
            </a:endParaRPr>
          </a:p>
        </p:txBody>
      </p:sp>
      <p:pic>
        <p:nvPicPr>
          <p:cNvPr id="17410"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0"/>
            <a:ext cx="58674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1" name="Picture 6" descr="MC900440395[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400" y="4724400"/>
            <a:ext cx="21336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2" name="Picture 7" descr="MC900030076[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4724400"/>
            <a:ext cx="1862138" cy="187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2" name="AutoShape 8"/>
          <p:cNvSpPr>
            <a:spLocks noChangeArrowheads="1"/>
          </p:cNvSpPr>
          <p:nvPr/>
        </p:nvSpPr>
        <p:spPr bwMode="auto">
          <a:xfrm>
            <a:off x="609600" y="4876800"/>
            <a:ext cx="1752600" cy="1752600"/>
          </a:xfrm>
          <a:custGeom>
            <a:avLst/>
            <a:gdLst>
              <a:gd name="T0" fmla="*/ 2147483647 w 21600"/>
              <a:gd name="T1" fmla="*/ 0 h 21600"/>
              <a:gd name="T2" fmla="*/ 1689607580 w 21600"/>
              <a:gd name="T3" fmla="*/ 1689607580 h 21600"/>
              <a:gd name="T4" fmla="*/ 0 w 21600"/>
              <a:gd name="T5" fmla="*/ 2147483647 h 21600"/>
              <a:gd name="T6" fmla="*/ 168960758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168960758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6393" name="AutoShape 9"/>
          <p:cNvSpPr>
            <a:spLocks noChangeArrowheads="1"/>
          </p:cNvSpPr>
          <p:nvPr/>
        </p:nvSpPr>
        <p:spPr bwMode="auto">
          <a:xfrm>
            <a:off x="2667000" y="4876800"/>
            <a:ext cx="1752600" cy="1752600"/>
          </a:xfrm>
          <a:custGeom>
            <a:avLst/>
            <a:gdLst>
              <a:gd name="T0" fmla="*/ 2147483647 w 21600"/>
              <a:gd name="T1" fmla="*/ 0 h 21600"/>
              <a:gd name="T2" fmla="*/ 1689607580 w 21600"/>
              <a:gd name="T3" fmla="*/ 1689607580 h 21600"/>
              <a:gd name="T4" fmla="*/ 0 w 21600"/>
              <a:gd name="T5" fmla="*/ 2147483647 h 21600"/>
              <a:gd name="T6" fmla="*/ 168960758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168960758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16394" name="Picture 10" descr="MC900156073[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8200" y="4800600"/>
            <a:ext cx="1023938" cy="181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blinds(horizontal)">
                                      <p:cBhvr>
                                        <p:cTn id="7" dur="500"/>
                                        <p:tgtEl>
                                          <p:spTgt spid="1639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393"/>
                                        </p:tgtEl>
                                        <p:attrNameLst>
                                          <p:attrName>style.visibility</p:attrName>
                                        </p:attrNameLst>
                                      </p:cBhvr>
                                      <p:to>
                                        <p:strVal val="visible"/>
                                      </p:to>
                                    </p:set>
                                    <p:animEffect transition="in" filter="blinds(horizontal)">
                                      <p:cBhvr>
                                        <p:cTn id="10" dur="500"/>
                                        <p:tgtEl>
                                          <p:spTgt spid="1639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9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63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6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animBg="1"/>
      <p:bldP spid="16392" grpId="1" animBg="1"/>
      <p:bldP spid="16393" grpId="0" animBg="1"/>
      <p:bldP spid="16393"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3" name="Picture 1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875" y="762000"/>
            <a:ext cx="9144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Rectangle 3"/>
          <p:cNvSpPr>
            <a:spLocks noGrp="1" noChangeArrowheads="1"/>
          </p:cNvSpPr>
          <p:nvPr>
            <p:ph type="body" idx="1"/>
          </p:nvPr>
        </p:nvSpPr>
        <p:spPr>
          <a:xfrm>
            <a:off x="0" y="0"/>
            <a:ext cx="9144000" cy="1600200"/>
          </a:xfrm>
        </p:spPr>
        <p:txBody>
          <a:bodyPr/>
          <a:lstStyle/>
          <a:p>
            <a:pPr marL="0" indent="4763" eaLnBrk="1" hangingPunct="1">
              <a:lnSpc>
                <a:spcPct val="80000"/>
              </a:lnSpc>
              <a:buFont typeface="Wingdings" charset="0"/>
              <a:buNone/>
              <a:defRPr/>
            </a:pPr>
            <a:r>
              <a:rPr lang="en-US" sz="2600" b="1" dirty="0">
                <a:latin typeface="Tahoma" charset="0"/>
                <a:cs typeface="Arial" charset="0"/>
              </a:rPr>
              <a:t>Taking him by the right hand, he helped him up, and instantly the </a:t>
            </a:r>
            <a:r>
              <a:rPr lang="en-US" sz="2600" b="1" dirty="0" smtClean="0">
                <a:latin typeface="Tahoma" charset="0"/>
                <a:cs typeface="Arial" charset="0"/>
              </a:rPr>
              <a:t>man’s </a:t>
            </a:r>
            <a:r>
              <a:rPr lang="en-US" sz="2600" b="1" dirty="0">
                <a:latin typeface="Tahoma" charset="0"/>
                <a:cs typeface="Arial" charset="0"/>
              </a:rPr>
              <a:t>feet and ankles became strong. </a:t>
            </a:r>
            <a:endParaRPr lang="en-US" sz="2600" b="1" dirty="0" smtClean="0">
              <a:latin typeface="Tahoma" charset="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TotalTime>
  <Words>1082</Words>
  <Application>Microsoft Office PowerPoint</Application>
  <PresentationFormat>On-screen Show (4:3)</PresentationFormat>
  <Paragraphs>94</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ＭＳ Ｐゴシック</vt:lpstr>
      <vt:lpstr>Arial</vt:lpstr>
      <vt:lpstr>Calibri</vt:lpstr>
      <vt:lpstr>Century Schoolbook</vt:lpstr>
      <vt:lpstr>Tahoma</vt:lpstr>
      <vt:lpstr>Times New Roman</vt:lpstr>
      <vt:lpstr>Wingdings</vt:lpstr>
      <vt:lpstr>Office Theme</vt:lpstr>
      <vt:lpstr>DigSite #2  Acts  3:1-16  4:1-22</vt:lpstr>
      <vt:lpstr>Better than Money</vt:lpstr>
      <vt:lpstr>PowerPoint Presentation</vt:lpstr>
      <vt:lpstr>Peter Heals the Lame Beggar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Peter Speaks to the Onlookers</vt:lpstr>
      <vt:lpstr>PowerPoint Presentation</vt:lpstr>
      <vt:lpstr>PowerPoint Presentation</vt:lpstr>
      <vt:lpstr>PowerPoint Presentation</vt:lpstr>
      <vt:lpstr>PowerPoint Presentation</vt:lpstr>
      <vt:lpstr>PowerPoint Presentation</vt:lpstr>
      <vt:lpstr>PowerPoint Presentation</vt:lpstr>
      <vt:lpstr>Peter and John Arrested</vt:lpstr>
      <vt:lpstr>PowerPoint Presentation</vt:lpstr>
      <vt:lpstr>PowerPoint Presentation</vt:lpstr>
      <vt:lpstr>PowerPoint Presentation</vt:lpstr>
      <vt:lpstr>Peter and John Before the Sanhedrin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Joyce's MacPro</dc:creator>
  <cp:lastModifiedBy>Ken Stoll</cp:lastModifiedBy>
  <cp:revision>8</cp:revision>
  <dcterms:created xsi:type="dcterms:W3CDTF">2018-08-15T19:43:51Z</dcterms:created>
  <dcterms:modified xsi:type="dcterms:W3CDTF">2018-08-21T10:51:02Z</dcterms:modified>
</cp:coreProperties>
</file>