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7" r:id="rId2"/>
    <p:sldMasterId id="2147483659" r:id="rId3"/>
    <p:sldMasterId id="2147483661" r:id="rId4"/>
    <p:sldMasterId id="2147483663" r:id="rId5"/>
    <p:sldMasterId id="2147483665" r:id="rId6"/>
    <p:sldMasterId id="2147483667" r:id="rId7"/>
    <p:sldMasterId id="2147483669" r:id="rId8"/>
    <p:sldMasterId id="2147483671" r:id="rId9"/>
    <p:sldMasterId id="2147483673" r:id="rId10"/>
    <p:sldMasterId id="2147483675" r:id="rId11"/>
  </p:sldMasterIdLst>
  <p:sldIdLst>
    <p:sldId id="296" r:id="rId12"/>
    <p:sldId id="256" r:id="rId13"/>
    <p:sldId id="297" r:id="rId14"/>
    <p:sldId id="280" r:id="rId15"/>
    <p:sldId id="299" r:id="rId16"/>
    <p:sldId id="281" r:id="rId17"/>
    <p:sldId id="300" r:id="rId18"/>
    <p:sldId id="282" r:id="rId19"/>
    <p:sldId id="301" r:id="rId20"/>
    <p:sldId id="298" r:id="rId21"/>
    <p:sldId id="266" r:id="rId22"/>
    <p:sldId id="265" r:id="rId23"/>
    <p:sldId id="261" r:id="rId24"/>
    <p:sldId id="283" r:id="rId25"/>
    <p:sldId id="302" r:id="rId26"/>
    <p:sldId id="284" r:id="rId27"/>
    <p:sldId id="303" r:id="rId28"/>
    <p:sldId id="285" r:id="rId29"/>
    <p:sldId id="304" r:id="rId30"/>
    <p:sldId id="291" r:id="rId31"/>
    <p:sldId id="305" r:id="rId32"/>
    <p:sldId id="262" r:id="rId33"/>
    <p:sldId id="257" r:id="rId34"/>
    <p:sldId id="274" r:id="rId35"/>
    <p:sldId id="275" r:id="rId36"/>
    <p:sldId id="267" r:id="rId37"/>
    <p:sldId id="269" r:id="rId38"/>
    <p:sldId id="276" r:id="rId39"/>
    <p:sldId id="286" r:id="rId40"/>
    <p:sldId id="306" r:id="rId41"/>
    <p:sldId id="287" r:id="rId42"/>
    <p:sldId id="307" r:id="rId43"/>
    <p:sldId id="293" r:id="rId44"/>
    <p:sldId id="308" r:id="rId45"/>
    <p:sldId id="294" r:id="rId46"/>
    <p:sldId id="309" r:id="rId47"/>
    <p:sldId id="273" r:id="rId48"/>
    <p:sldId id="278" r:id="rId49"/>
    <p:sldId id="288" r:id="rId50"/>
    <p:sldId id="310" r:id="rId51"/>
    <p:sldId id="289" r:id="rId52"/>
    <p:sldId id="311" r:id="rId53"/>
    <p:sldId id="295" r:id="rId54"/>
    <p:sldId id="312" r:id="rId55"/>
    <p:sldId id="290" r:id="rId56"/>
    <p:sldId id="313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  <a:srgbClr val="FF9933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646" autoAdjust="0"/>
  </p:normalViewPr>
  <p:slideViewPr>
    <p:cSldViewPr>
      <p:cViewPr varScale="1">
        <p:scale>
          <a:sx n="110" d="100"/>
          <a:sy n="110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2332-18EB-48D5-9F7D-DAD3497B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EC9D-7242-4E49-96AF-95F78C0E9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38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E2C8ED-41D4-4C26-8FCB-6435CDB1D1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8152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B75110-405D-45FC-815D-FDD585A4A3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707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E878E-4A9A-4FF0-9E58-5CE75BEB36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023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18787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187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790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1879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18792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1879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9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79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1879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1879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79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79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1880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0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1880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0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0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1880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0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0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1880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1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1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1881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1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881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1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1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881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1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2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882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2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2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882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2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2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882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2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1883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3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1883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3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3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1883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3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3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1883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4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41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1884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4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4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1884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4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1884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4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5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1885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5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5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1885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5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5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1885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5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885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6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88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1886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6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6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1886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6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6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1886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6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7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1887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7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7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1887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7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7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1887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7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7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1888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8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8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1888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8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8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1888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8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8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1888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9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889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1889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89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889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1889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1889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9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9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9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0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0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0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90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90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1890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0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0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0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0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1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891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892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892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92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92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BDA69A-5AE5-40AA-9D13-E291056E80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1ECE1-E1A1-49D9-B075-CBE22D83F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854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25B97-1207-4B9D-99FC-3C3E040A6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13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6C563-38A8-4538-B8B4-E339296BD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216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BC97-F18F-4E1E-9EBD-1968AB6A1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610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BAAB0-681F-47BA-AC97-B0AF2161A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8250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6A4BB-7A1C-4BE3-8506-4000E7849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3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CA55D-1040-480B-8550-FA43F7CD5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895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5A8F-0FEB-471D-A992-52474926B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29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5533-C4B1-4110-B302-2BD2137E2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7738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44309-DBE2-4AE8-B3A3-0B54842F8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984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E2F0-1412-4A11-B582-9C2BE197B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05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218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18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8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187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4E9CB4-5DDE-4EEA-A476-84D8086633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188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FD40E-F2E7-424E-80A6-5173FD332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2241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79AD-036B-4298-94A8-B1CE55856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394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F21FA-99D8-4FCE-B905-4580FE568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743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33DAE-2DF4-469F-B454-9E6D0D9B2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3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D514-3831-4085-99EA-6EEFD9F1F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4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30947-A0F7-4190-ADD9-9E5D17A4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84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2249-65C8-48F4-A2B7-A626ED839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519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8047-39A2-4D9E-8F10-D71F90081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136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1DA36-B8F5-4111-AE5D-2F65A7EBD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2023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D361C-C4E2-4C60-A648-8D1556195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844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0334-5841-47A3-A3ED-CA37FC4E8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A99A67-DBAC-4F4E-929F-BE206C3C5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4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0A3141-F7EB-4DA1-9852-AA6912A27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7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758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6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76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773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74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74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B8F0930-2CA1-4C5E-94F6-B04E855E8F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C0D9-6DAB-4390-A259-655D7B3A4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7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F7783-A55B-40D3-BB1C-616952541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8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921A-3475-4028-9EE7-1B7A8411B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65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B0A57-5023-40AC-8B88-C70B673C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F22E-2983-47EE-BE4E-026C26621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56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56850-5E47-49DC-A3C4-185B5368E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2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ED1C-6A4D-425D-851E-B37688BD3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8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4B300-F32E-441E-960E-B84ADE37B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5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46180-CB48-4788-AB14-EA95DFB2E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8189-179F-4D65-8148-931221011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4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A54D-1F8C-4BD0-988F-368DF6851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0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68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7E193-5D59-4493-8754-5BA2AA4700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7CFD-F2F5-4430-86FE-AFD67FA47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78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8D20-CA9A-4246-B9AA-5B736DDD7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74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9407-AA65-4146-955A-5462786DC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54E9-5C25-4709-83A7-34DF4FE10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0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71117-E2DD-4A33-B19F-8D2BB0CDF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26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719C5-10E5-4466-B560-B261E8403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2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BDB3-1A39-49A1-A6BC-F53F13210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65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C8BD-4459-40B9-A86D-0C3517F82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39776-8644-46C5-9238-0C571857A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19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FF74-B9A3-4642-A4D1-CB148BF9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33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097C-F935-4F30-9838-36CA84DF4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1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29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29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29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29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9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9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en-US" altLang="en-US" sz="1800"/>
            </a:p>
          </p:txBody>
        </p:sp>
      </p:grpSp>
      <p:sp>
        <p:nvSpPr>
          <p:cNvPr id="830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0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8135-3760-4C55-AA6D-6EEDF97284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CE75-87F0-48AA-84EC-46D655695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35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A1E2E-E5F1-4EC1-81FA-53615CECC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9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63A5-2394-4D79-992E-D34210931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783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837-7CB7-4A00-89A3-660A91602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0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D9D2-6149-49E7-975D-2D0B0181B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9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18CAC-10CA-4FB7-8435-1192FE5A4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71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4529-B2CF-4201-B264-ACFA4B7C2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04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957A-7D0E-4C8F-A2FB-806BC64D5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02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8247-BE5C-420D-AC75-CC9E0F440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06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941F3-662B-46BC-AD94-D34F14B9B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67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9F6C-D836-4B51-9866-828FDE561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46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B5C23B-BF07-41C4-B894-ED6F01F8AA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24BC-609A-466B-8BDF-1EA492BE6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42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F266E-488C-4336-9780-835B8F10C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69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F814-319E-4C6B-8114-4EA81ED47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448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ED1F-13F2-481B-8ED8-B467DE4AE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66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4A3C-22F6-4669-9189-0D6D8FCFB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86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BEAB8-BA67-4DC6-8802-C76993BCB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079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F990-750F-4B71-B32F-4E55A8C6B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67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5DD23-B128-4CD9-9CD0-BE029128F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59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88CE2-124B-45A5-8DA0-AC43B181E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58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1270-407E-4114-ADD3-84F6DC8D5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000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C5DD7-23FB-4B7A-A121-E75DADBFC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778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65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2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65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54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65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54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65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B18641-73C6-4A8E-9C35-4D3105E0D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2364D-F5A7-4989-8B09-999519F10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36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FE1FF-5256-43AC-90C3-496F1F616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92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BDC6-F630-4D7A-8F92-88569137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45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DF3B-0799-4119-BF9C-471032B5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21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26DB-769D-42CF-9D07-1112382FA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57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C500B-A583-48AE-8AC4-FC88B9BF0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442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7CED-629B-49C7-93CB-5CDACB660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56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177D1-2C32-4E24-9770-AC1296D17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49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615D-4DB1-4014-AD26-939B6A30D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93DA-0CAE-4968-93D0-E8085EA4F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027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DECA8-D3D5-4784-A9BA-0AB3CB1C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8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3A87-89A1-46D8-BE0D-663D238E4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922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95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95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5633D-1C84-49CB-9951-CC7841CB80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376FB-5818-4D3F-AF6B-FFAD4AD32A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60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1D23F8-0718-4745-A166-8F4B0F851E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79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3754D-D5C8-4A63-B736-52F1648AD8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29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FD79E-89F5-4E55-A547-1E90EDA063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494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62D86C-B5CA-421F-A1D6-334437108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4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7EA06-7542-4095-BBB4-F96C363785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02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F3EB13-DEFF-410E-BB3C-C9DACA34EC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6180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5D060-EF5C-4ABA-A870-8F2EF944A6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9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29F522-1401-4F72-B3B6-2844E51F66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11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8392-31C2-4725-BCC1-89D424E51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8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E4BAC-215A-4FCB-BE2D-86C6A0115B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51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A87B5D-9D8E-457E-8533-3D17A4C0D2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FE49E-150D-487C-B6BD-2C5546981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77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35D6-A39A-48E4-8595-ABE55C6FB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40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289C7-FB3F-45F0-A66C-FA6F420BB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869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0FBC-473B-4B5B-BCE5-43E60E7A8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87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9AB2-0DEC-46B0-A93B-E218F5BBD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373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F514-30E7-4E53-921B-7F50C04D8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688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38A5D-C015-4E26-AA12-3A8085E9B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2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F590-28DD-45B8-B6B3-2FD7A80B2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CB3E0-E88E-4A62-AF88-298F90212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13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A19D3-6F55-4A0B-BA27-A211BD519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06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2139-4DC3-47F9-83E1-A02FA4E1A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26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57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57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57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57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57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04D783-8551-4F99-B2C7-0B1ED5316C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174AB-CF99-4AE6-B3A5-716A23E7D4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9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052BCE-E120-4F49-87C2-0419337718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196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40FC58-7488-46D8-9B61-6E0A2DB9EE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841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B7BBE-9A50-417A-9FE2-A3D4FADA05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490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61E2A-C90F-450A-B562-597806171E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372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53B5DE-869D-4E61-A762-C7880D344B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15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C3F9C-4BEE-4EE9-990F-CDA74AA44C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7D6F3-CF96-4A6B-A5DE-99FF00FD6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88" r:id="rId12"/>
    <p:sldLayoutId id="2147483789" r:id="rId13"/>
    <p:sldLayoutId id="214748379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1776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77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66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776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6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69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777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72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17773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777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7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776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17777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777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7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8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778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8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83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778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8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86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778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8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89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779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9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92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779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9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9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779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9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798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779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0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01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780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0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04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780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0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07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780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0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1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781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1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13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781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1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16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781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1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19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78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22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782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2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782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2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28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782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3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31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783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3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34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783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3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37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783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3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84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84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7842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784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4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45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784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4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784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5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5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785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5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5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785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5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5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785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5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6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786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6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6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786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6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6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786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6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6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787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7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87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787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7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87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7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7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7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7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8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9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789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789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89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790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790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57C6631-899A-402E-ADE6-EF35E96011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3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08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4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08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4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084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08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08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08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08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9629272-15CF-4ADA-89EC-240E1CE2EA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65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65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9FF3E7-A7B8-412C-9BA5-237CE675AA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3E4E7B-D1D9-4A2A-836A-78071C7431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57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9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9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9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9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19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19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9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19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en-US" altLang="en-US" sz="1800"/>
            </a:p>
          </p:txBody>
        </p:sp>
      </p:grpSp>
      <p:sp>
        <p:nvSpPr>
          <p:cNvPr id="819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819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819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79D036B-08DA-417D-ADB3-B683C72828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EFBA53-BB20-4D70-98FE-EB4BB568B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54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50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51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55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52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5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A08A355-438F-4C0D-987B-239CE8C881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0177B3-057D-4F89-B2AF-48F9CE8D783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85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85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B38EE1E-D860-4A65-A359-E54D74879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46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47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7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47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EA5B9C-4A5E-44B8-945E-111A309733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6488" y="130768"/>
            <a:ext cx="3993401" cy="3113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 Site #3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Genesis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4:1-16, 25-26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Image result for free bible images cain and a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6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1697038"/>
          </a:xfrm>
          <a:solidFill>
            <a:srgbClr val="008000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FFCC"/>
                </a:solidFill>
              </a:rPr>
              <a:t>   In the course of time Cain brought some of the fruits of the soil as an offering to the LORD.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en-US" sz="3600" b="1" dirty="0">
                <a:solidFill>
                  <a:srgbClr val="FFFFCC"/>
                </a:solidFill>
              </a:rPr>
              <a:t>   And Abel also brought an offering-     fat portions from some of the firstborn of his flock. </a:t>
            </a:r>
            <a:endParaRPr lang="en-US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292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8" r="19574"/>
          <a:stretch>
            <a:fillRect/>
          </a:stretch>
        </p:blipFill>
        <p:spPr bwMode="auto">
          <a:xfrm flipH="1">
            <a:off x="6629400" y="2094924"/>
            <a:ext cx="2566988" cy="32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charlie11\AppData\Local\Microsoft\Windows\Temporary Internet Files\Content.IE5\MSUCDK9U\MC90038885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312560"/>
            <a:ext cx="2502271" cy="32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C:\Users\charlie11\AppData\Local\Microsoft\Windows\Temporary Internet Files\Content.IE5\MSUCDK9U\MC90004880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26" y="3534180"/>
            <a:ext cx="2806348" cy="16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005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5562600" cy="6858000"/>
          </a:xfrm>
        </p:spPr>
        <p:txBody>
          <a:bodyPr/>
          <a:lstStyle/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The LORD looked      with favor on Abel       and his offering, </a:t>
            </a:r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but on Cain and his offering he did not       look with favor. </a:t>
            </a:r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So Cain was very    angry, and his face was downcast. </a:t>
            </a:r>
          </a:p>
          <a:p>
            <a:pPr marL="225425" indent="-4763">
              <a:lnSpc>
                <a:spcPct val="90000"/>
              </a:lnSpc>
            </a:pPr>
            <a:endParaRPr lang="en-US" altLang="en-US" sz="3600" dirty="0"/>
          </a:p>
        </p:txBody>
      </p:sp>
      <p:pic>
        <p:nvPicPr>
          <p:cNvPr id="20484" name="Picture 4" descr="MPj040076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3832225"/>
            <a:ext cx="41148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70725" y="3805238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/>
              <a:t>Cain</a:t>
            </a:r>
          </a:p>
        </p:txBody>
      </p:sp>
      <p:pic>
        <p:nvPicPr>
          <p:cNvPr id="20486" name="Picture 6" descr="MPj0428521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685800"/>
            <a:ext cx="19081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93765" y="1524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Abel</a:t>
            </a:r>
          </a:p>
        </p:txBody>
      </p:sp>
      <p:pic>
        <p:nvPicPr>
          <p:cNvPr id="20489" name="Picture 9" descr="MCj042807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36887"/>
            <a:ext cx="2006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MCj0428087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1155"/>
            <a:ext cx="19558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MCj042316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282" y="5105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Then the LORD said to Cain,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"Why are you angry? Why is your face downcast?</a:t>
            </a:r>
            <a:r>
              <a:rPr lang="en-US" altLang="en-US" sz="3600" dirty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If you do what is right,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will you not be accepted? </a:t>
            </a:r>
          </a:p>
          <a:p>
            <a:pPr algn="ctr">
              <a:lnSpc>
                <a:spcPct val="90000"/>
              </a:lnSpc>
            </a:pPr>
            <a:endParaRPr lang="en-US" altLang="en-US" sz="4000" dirty="0"/>
          </a:p>
        </p:txBody>
      </p:sp>
      <p:pic>
        <p:nvPicPr>
          <p:cNvPr id="15364" name="Picture 4" descr="MCj042316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497" y="2394297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730548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94619"/>
            <a:ext cx="5943600" cy="5134769"/>
          </a:xfrm>
        </p:spPr>
        <p:txBody>
          <a:bodyPr/>
          <a:lstStyle/>
          <a:p>
            <a:pPr algn="ctr">
              <a:buNone/>
            </a:pPr>
            <a:r>
              <a:rPr lang="en-US" altLang="en-US" sz="4000" dirty="0"/>
              <a:t>       Genesis 4:7b </a:t>
            </a:r>
          </a:p>
          <a:p>
            <a:pPr algn="ctr">
              <a:buNone/>
            </a:pPr>
            <a:r>
              <a:rPr lang="en-US" altLang="en-US" sz="4000" dirty="0"/>
              <a:t>  But if you do not do what is right, </a:t>
            </a:r>
          </a:p>
          <a:p>
            <a:pPr algn="ctr">
              <a:buNone/>
            </a:pPr>
            <a:r>
              <a:rPr lang="en-US" altLang="en-US" sz="4000" dirty="0"/>
              <a:t>sin is crouching at your door; it desires to </a:t>
            </a:r>
          </a:p>
          <a:p>
            <a:pPr algn="ctr">
              <a:buNone/>
            </a:pPr>
            <a:r>
              <a:rPr lang="en-US" altLang="en-US" sz="4000" dirty="0"/>
              <a:t>have you, </a:t>
            </a:r>
          </a:p>
          <a:p>
            <a:pPr algn="ctr">
              <a:buNone/>
            </a:pPr>
            <a:r>
              <a:rPr lang="en-US" altLang="en-US" sz="4000" dirty="0"/>
              <a:t>but you must rule over it.“</a:t>
            </a:r>
          </a:p>
        </p:txBody>
      </p:sp>
      <p:pic>
        <p:nvPicPr>
          <p:cNvPr id="7189" name="Picture 21" descr="MPj040141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2514600"/>
            <a:ext cx="2514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2" name="Picture 14" descr="MPj0403330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400" y="4343400"/>
            <a:ext cx="145732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585" y="157500"/>
            <a:ext cx="6472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/>
              <a:t>Memory Verse #3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2212975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2060"/>
                </a:solidFill>
              </a:rPr>
              <a:t>With whose offering was the Lord pleased?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1. Cain’s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2. Adam’s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3. Abel’s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2212975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2060"/>
                </a:solidFill>
              </a:rPr>
              <a:t>With whose offering was the Lord pleased?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1. Cain’s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2. Adam’s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rgbClr val="002060"/>
                </a:solidFill>
              </a:rPr>
              <a:t>3. Abel’s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724400"/>
            <a:ext cx="3733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effectLst/>
              </a:rPr>
              <a:t>Why was Cain angry?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905000"/>
            <a:ext cx="8693150" cy="4191000"/>
          </a:xfrm>
        </p:spPr>
        <p:txBody>
          <a:bodyPr/>
          <a:lstStyle/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The Lord did not look on his offering with favor.</a:t>
            </a:r>
          </a:p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The Lord looked with favor on </a:t>
            </a:r>
          </a:p>
          <a:p>
            <a:pPr marL="576263" indent="-576263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    Abel’s offering.</a:t>
            </a:r>
          </a:p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Both answers are correct.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effectLst/>
              </a:rPr>
              <a:t>Why was Cain angry?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905000"/>
            <a:ext cx="8693150" cy="4191000"/>
          </a:xfrm>
        </p:spPr>
        <p:txBody>
          <a:bodyPr/>
          <a:lstStyle/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The Lord did not look on his offering with favor.</a:t>
            </a:r>
          </a:p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The Lord looked with favor on </a:t>
            </a:r>
          </a:p>
          <a:p>
            <a:pPr marL="576263" indent="-576263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    Abel’s offering.</a:t>
            </a:r>
          </a:p>
          <a:p>
            <a:pPr marL="576263" indent="-5762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Both answers are correct.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72000"/>
            <a:ext cx="7467600" cy="1066800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2060"/>
                </a:solidFill>
                <a:effectLst/>
              </a:rPr>
              <a:t>What did the Lord say Cain </a:t>
            </a:r>
            <a:br>
              <a:rPr lang="en-US" altLang="en-US" sz="4000" dirty="0">
                <a:solidFill>
                  <a:srgbClr val="002060"/>
                </a:solidFill>
                <a:effectLst/>
              </a:rPr>
            </a:br>
            <a:r>
              <a:rPr lang="en-US" altLang="en-US" sz="4000" dirty="0">
                <a:solidFill>
                  <a:srgbClr val="002060"/>
                </a:solidFill>
                <a:effectLst/>
              </a:rPr>
              <a:t>	must master?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1. gardening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2. sin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3. both answers are correct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2060"/>
                </a:solidFill>
                <a:effectLst/>
              </a:rPr>
              <a:t>What did the Lord say Cain </a:t>
            </a:r>
            <a:br>
              <a:rPr lang="en-US" altLang="en-US" sz="4000" dirty="0">
                <a:solidFill>
                  <a:srgbClr val="002060"/>
                </a:solidFill>
                <a:effectLst/>
              </a:rPr>
            </a:br>
            <a:r>
              <a:rPr lang="en-US" altLang="en-US" sz="4000" dirty="0">
                <a:solidFill>
                  <a:srgbClr val="002060"/>
                </a:solidFill>
                <a:effectLst/>
              </a:rPr>
              <a:t>	must master?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1. gardening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2. sin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rgbClr val="002060"/>
                </a:solidFill>
                <a:effectLst/>
              </a:rPr>
              <a:t>3. both answers are correct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590800"/>
            <a:ext cx="2362200" cy="1066800"/>
          </a:xfrm>
          <a:prstGeom prst="rect">
            <a:avLst/>
          </a:prstGeom>
          <a:noFill/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1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91440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Adam made love to his wife Eve, and she became pregnant and gave birth to Cain. </a:t>
            </a:r>
          </a:p>
          <a:p>
            <a:pPr algn="ctr">
              <a:buFontTx/>
              <a:buNone/>
            </a:pPr>
            <a:r>
              <a:rPr lang="en-US" altLang="en-US" sz="3600" dirty="0"/>
              <a:t>She said, "With the help of the LORD I have brought forth a man." </a:t>
            </a:r>
          </a:p>
          <a:p>
            <a:pPr algn="ctr">
              <a:buFontTx/>
              <a:buNone/>
            </a:pPr>
            <a:r>
              <a:rPr lang="en-US" altLang="en-US" sz="3600" dirty="0"/>
              <a:t>Later she gave birth to his brother Abel. 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2054" name="Picture 6" descr="bd2012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810000"/>
            <a:ext cx="4267200" cy="2895600"/>
          </a:xfrm>
          <a:ln/>
        </p:spPr>
      </p:pic>
      <p:pic>
        <p:nvPicPr>
          <p:cNvPr id="2057" name="Picture 9" descr="bd20125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8122" y="5257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Cain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955322" y="5638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Abel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  <a:effectLst/>
              </a:rPr>
              <a:t>What did Abel bring as an offering?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1. Fat portions of the first born of his flock.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2. Some of the fruits of the soil.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3. His brother.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4. All of the above.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  <a:effectLst/>
              </a:rPr>
              <a:t>What did Abel bring as an offering?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1. Fat portions of the first born of his flock.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2. Some of the fruits of the soil.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3. His brother.</a:t>
            </a:r>
          </a:p>
          <a:p>
            <a:r>
              <a:rPr lang="en-US" altLang="en-US" sz="4400" b="1" dirty="0">
                <a:solidFill>
                  <a:schemeClr val="bg2"/>
                </a:solidFill>
                <a:effectLst/>
              </a:rPr>
              <a:t>4. All of the above.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600200"/>
            <a:ext cx="81534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MPj042864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04850"/>
            <a:ext cx="91440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Now Cain said to his brother Abel, "Let's go out to the field."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387850" y="1143000"/>
            <a:ext cx="4756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While they were in the field, Cain attacked his brother Abel and killed him.</a:t>
            </a:r>
            <a:r>
              <a:rPr lang="en-US" altLang="en-US" sz="3600" dirty="0"/>
              <a:t> </a:t>
            </a:r>
          </a:p>
          <a:p>
            <a:endParaRPr lang="en-US" altLang="en-US" sz="3600" dirty="0"/>
          </a:p>
        </p:txBody>
      </p:sp>
      <p:pic>
        <p:nvPicPr>
          <p:cNvPr id="5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111559" cy="3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30" y="2941882"/>
            <a:ext cx="2393920" cy="31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MPj04065340000[1]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9525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Then the LORD said to Cain, </a:t>
            </a:r>
          </a:p>
          <a:p>
            <a:pPr>
              <a:buFontTx/>
              <a:buNone/>
            </a:pPr>
            <a:r>
              <a:rPr lang="en-US" altLang="en-US" sz="4000" dirty="0"/>
              <a:t>			"Where is your brother Abel?" </a:t>
            </a:r>
          </a:p>
          <a:p>
            <a:pPr>
              <a:buFontTx/>
              <a:buNone/>
            </a:pPr>
            <a:r>
              <a:rPr lang="en-US" altLang="en-US" sz="4000" dirty="0"/>
              <a:t>"I don't know," he replied. </a:t>
            </a:r>
          </a:p>
          <a:p>
            <a:pPr>
              <a:buFontTx/>
              <a:buNone/>
            </a:pPr>
            <a:r>
              <a:rPr lang="en-US" altLang="en-US" sz="4000" dirty="0"/>
              <a:t>"Am I my brother's keeper?" 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MPj026235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7200"/>
            <a:ext cx="9144000" cy="713263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89719"/>
            <a:ext cx="6705600" cy="5272881"/>
          </a:xfrm>
          <a:solidFill>
            <a:srgbClr val="FFCC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   The LORD said, "What have you done? Listen! Your brother's blood cries out to me from the ground. </a:t>
            </a:r>
          </a:p>
          <a:p>
            <a:pPr algn="ctr">
              <a:buFontTx/>
              <a:buNone/>
            </a:pPr>
            <a:r>
              <a:rPr lang="en-US" altLang="en-US" sz="3600" b="1" dirty="0"/>
              <a:t>   Now you are under a curse and driven from the ground, which opened its mouth to receive your brother's blood from your hand.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4" descr="MPj022759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172200"/>
            <a:ext cx="9147175" cy="1379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343400"/>
          </a:xfrm>
          <a:solidFill>
            <a:srgbClr val="FFFF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When you work the ground, it will no longer yield its crops for you. </a:t>
            </a:r>
          </a:p>
          <a:p>
            <a:pPr algn="ctr">
              <a:buFontTx/>
              <a:buNone/>
            </a:pPr>
            <a:r>
              <a:rPr lang="en-US" altLang="en-US" sz="3600" b="1" dirty="0"/>
              <a:t>You will be a restless wanderer on the earth.</a:t>
            </a:r>
            <a:endParaRPr lang="en-US" altLang="en-US" sz="2800" b="1" dirty="0"/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457200"/>
            <a:ext cx="8540750" cy="4803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  Cain said to the LORD, "My punishment is more than I can bear.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  Today you are driving me from the land, and I will be hidden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from your presence;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I will be a restless wanderer on the earth, and whoever finds me will kill me." </a:t>
            </a:r>
          </a:p>
        </p:txBody>
      </p:sp>
      <p:pic>
        <p:nvPicPr>
          <p:cNvPr id="52228" name="Picture 4" descr="MCj0423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   But the LORD said to him, "Not so; anyone who kills Cain will suffer vengeance seven times over." </a:t>
            </a:r>
          </a:p>
          <a:p>
            <a:pPr algn="ctr">
              <a:buFontTx/>
              <a:buNone/>
            </a:pPr>
            <a:r>
              <a:rPr lang="en-US" altLang="en-US" sz="3600" dirty="0"/>
              <a:t>Then the LORD put a mark on Cain so that no one who found him would kill him. </a:t>
            </a:r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r>
              <a:rPr lang="en-US" altLang="en-US" sz="3600" dirty="0"/>
              <a:t>   So Cain went out from the LORD's presence and lived in the land of Nod, east of Eden. </a:t>
            </a:r>
          </a:p>
          <a:p>
            <a:pPr algn="ctr"/>
            <a:endParaRPr lang="en-US" altLang="en-US" sz="3600" dirty="0"/>
          </a:p>
        </p:txBody>
      </p:sp>
      <p:pic>
        <p:nvPicPr>
          <p:cNvPr id="54276" name="Picture 4" descr="MCj0432447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84512"/>
            <a:ext cx="1828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MCj043440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2" y="2956066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MCj043243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600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4" descr="MPj026235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7132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048000" y="1006475"/>
            <a:ext cx="5373688" cy="3477875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/>
              <a:t>So Cain went out from the LORD's presence and lived in the land of Nod, east of Eden.</a:t>
            </a:r>
          </a:p>
        </p:txBody>
      </p:sp>
      <p:pic>
        <p:nvPicPr>
          <p:cNvPr id="7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41" y="1982238"/>
            <a:ext cx="2393920" cy="31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42375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Why did the Lord punish Cain?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86000"/>
            <a:ext cx="8540750" cy="3813175"/>
          </a:xfrm>
        </p:spPr>
        <p:txBody>
          <a:bodyPr/>
          <a:lstStyle/>
          <a:p>
            <a:pPr marL="627063" indent="-6270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Cain attacked and killed his brother Abel.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Cain offered fish to the Lord.</a:t>
            </a:r>
          </a:p>
          <a:p>
            <a:pPr marL="627063" indent="-6270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Cain didn’t want to be a farmer.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/>
              <a:t>   Now Abel kept flocks,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/>
              <a:t>			and Cain worked the soil. 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495800" y="5257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Cain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2590800" y="19050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Abel</a:t>
            </a:r>
          </a:p>
        </p:txBody>
      </p:sp>
      <p:pic>
        <p:nvPicPr>
          <p:cNvPr id="11269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678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708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93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42375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Why did the Lord punish Cain?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86000"/>
            <a:ext cx="8540750" cy="3813175"/>
          </a:xfrm>
        </p:spPr>
        <p:txBody>
          <a:bodyPr/>
          <a:lstStyle/>
          <a:p>
            <a:pPr marL="627063" indent="-6270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Cain attacked and killed his brother Abel.</a:t>
            </a:r>
          </a:p>
          <a:p>
            <a:pPr marL="627063" indent="-6270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Cain offered fish to the Lord.</a:t>
            </a:r>
          </a:p>
          <a:p>
            <a:pPr marL="627063" indent="-627063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Cain didn’t want to be a farmer.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05000"/>
            <a:ext cx="8153400" cy="1905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8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What was Cain’s punishment?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0238" indent="-630238">
              <a:buAutoNum type="arabicPeriod"/>
            </a:pPr>
            <a:r>
              <a:rPr lang="en-US" altLang="en-US" sz="4000" b="1" dirty="0">
                <a:solidFill>
                  <a:srgbClr val="002060"/>
                </a:solidFill>
              </a:rPr>
              <a:t>The ground wouldn’t grow crops for him.</a:t>
            </a:r>
          </a:p>
          <a:p>
            <a:pPr marL="630238" indent="-630238"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2. He could never leave the Garden of Eden.</a:t>
            </a:r>
          </a:p>
          <a:p>
            <a:pPr marL="630238" indent="-630238"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3. Both answers are correct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What was Cain’s punishment?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0238" indent="-630238">
              <a:buAutoNum type="arabicPeriod"/>
            </a:pPr>
            <a:r>
              <a:rPr lang="en-US" altLang="en-US" sz="4000" b="1" dirty="0">
                <a:solidFill>
                  <a:srgbClr val="002060"/>
                </a:solidFill>
              </a:rPr>
              <a:t>The ground wouldn’t grow crops for him.</a:t>
            </a:r>
          </a:p>
          <a:p>
            <a:pPr marL="630238" indent="-630238"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2. He could never leave the Garden of Eden.</a:t>
            </a:r>
          </a:p>
          <a:p>
            <a:pPr marL="630238" indent="-630238"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3. Both answers are correct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417638"/>
            <a:ext cx="7620000" cy="1554162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924925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What did Cain say when the Lord 	asked where Abel was?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2209800"/>
            <a:ext cx="8816917" cy="38862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</a:rPr>
              <a:t>1.  He’s in the pasture with the sheep.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2.  He’s with our parents.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3.  He’s with me working in the garden.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4.  I don’t know.  Am I my brother’s keeper?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924925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What did Cain say when the Lord 	asked where Abel was?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2209800"/>
            <a:ext cx="8816917" cy="38862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</a:rPr>
              <a:t>1.  He’s in the pasture with the sheep.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2.  He’s with our parents.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3.  He’s with me working in the garden.</a:t>
            </a:r>
          </a:p>
          <a:p>
            <a:r>
              <a:rPr lang="en-US" altLang="en-US" sz="3600" b="1" dirty="0">
                <a:solidFill>
                  <a:srgbClr val="002060"/>
                </a:solidFill>
              </a:rPr>
              <a:t>4.  I don’t know.  Am I my brother’s keeper?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24400"/>
            <a:ext cx="8534400" cy="1524000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7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effectLst/>
              </a:rPr>
              <a:t>How was Cain punished for killing Abel?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effectLst/>
              </a:rPr>
              <a:t>1.  He was driven from his home, and crops would not grow for him.</a:t>
            </a:r>
          </a:p>
          <a:p>
            <a:r>
              <a:rPr lang="en-US" altLang="en-US" b="1">
                <a:solidFill>
                  <a:srgbClr val="002060"/>
                </a:solidFill>
                <a:effectLst/>
              </a:rPr>
              <a:t>2.  The Lord didn’t protect Cain from those who wanted to hurt him.</a:t>
            </a:r>
          </a:p>
          <a:p>
            <a:r>
              <a:rPr lang="en-US" altLang="en-US" b="1">
                <a:solidFill>
                  <a:srgbClr val="002060"/>
                </a:solidFill>
                <a:effectLst/>
              </a:rPr>
              <a:t>3.  Cain would never be around other people.</a:t>
            </a:r>
          </a:p>
          <a:p>
            <a:r>
              <a:rPr lang="en-US" altLang="en-US" b="1">
                <a:solidFill>
                  <a:srgbClr val="002060"/>
                </a:solidFill>
                <a:effectLst/>
              </a:rPr>
              <a:t>4.  All of the above.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effectLst/>
              </a:rPr>
              <a:t>How was Cain punished for killing Abel?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1.  He was driven from his home, and crops would not grow for him.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2.  The Lord didn’t protect Cain from those who wanted to hurt him.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3.  Cain would never be around other people.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4.  All of the above.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598612"/>
            <a:ext cx="8305800" cy="1068387"/>
          </a:xfrm>
          <a:prstGeom prst="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4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7772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   Adam made love to his wife again, and she gave birth to a son        and named him Seth,             saying, "God has granted me another child in place of Abel,  since Cain killed him." </a:t>
            </a:r>
          </a:p>
          <a:p>
            <a:pPr algn="ctr">
              <a:buFontTx/>
              <a:buNone/>
            </a:pP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      </a:t>
            </a:r>
          </a:p>
        </p:txBody>
      </p:sp>
      <p:pic>
        <p:nvPicPr>
          <p:cNvPr id="58372" name="Picture 4" descr="bd20125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3810000"/>
            <a:ext cx="617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d20125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842" y="228600"/>
            <a:ext cx="3657600" cy="171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307842" cy="2429301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b="1" dirty="0"/>
              <a:t>Seth also had a son, and he named him </a:t>
            </a:r>
            <a:r>
              <a:rPr lang="en-US" altLang="en-US" sz="4000" b="1" dirty="0" err="1"/>
              <a:t>Enosh</a:t>
            </a:r>
            <a:r>
              <a:rPr lang="en-US" altLang="en-US" sz="4000" b="1" dirty="0"/>
              <a:t>. 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285" y="2657900"/>
            <a:ext cx="4009030" cy="32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4000" b="1" dirty="0"/>
              <a:t>At that time people began to call on the name of the LORD.</a:t>
            </a:r>
          </a:p>
          <a:p>
            <a:endParaRPr lang="en-US" altLang="en-US" b="1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049234"/>
            <a:ext cx="4724400" cy="48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144000" cy="2593975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</a:rPr>
              <a:t>Where did Cain go when he left?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991600" cy="2895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1. Nod.</a:t>
            </a:r>
          </a:p>
          <a:p>
            <a:r>
              <a:rPr lang="en-US" altLang="en-US" sz="4000" b="1" dirty="0">
                <a:solidFill>
                  <a:srgbClr val="002060"/>
                </a:solidFill>
              </a:rPr>
              <a:t>2. East of Eden.</a:t>
            </a:r>
          </a:p>
          <a:p>
            <a:r>
              <a:rPr lang="en-US" altLang="en-US" sz="4000" b="1" dirty="0">
                <a:solidFill>
                  <a:srgbClr val="002060"/>
                </a:solidFill>
              </a:rPr>
              <a:t>3. Both answers are correct.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785" y="0"/>
            <a:ext cx="8924925" cy="1588827"/>
          </a:xfrm>
        </p:spPr>
        <p:txBody>
          <a:bodyPr/>
          <a:lstStyle/>
          <a:p>
            <a:r>
              <a:rPr lang="en-US" altLang="en-US" sz="4400" i="1" dirty="0">
                <a:solidFill>
                  <a:srgbClr val="002060"/>
                </a:solidFill>
              </a:rPr>
              <a:t>Answers are on the next screen.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3352800"/>
            <a:ext cx="3611563" cy="3276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1.  Abel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2.  Seth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3.  Cain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785" y="1371600"/>
            <a:ext cx="8924925" cy="15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002060"/>
                </a:solidFill>
              </a:rPr>
              <a:t>Who was the oldest of Adam and Eve’s sons?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144000" cy="2593975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2060"/>
                </a:solidFill>
              </a:rPr>
              <a:t>Where did Cain go when he left?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991600" cy="2895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</a:rPr>
              <a:t>1. Nod.</a:t>
            </a:r>
          </a:p>
          <a:p>
            <a:r>
              <a:rPr lang="en-US" altLang="en-US" sz="4000" b="1" dirty="0">
                <a:solidFill>
                  <a:srgbClr val="002060"/>
                </a:solidFill>
              </a:rPr>
              <a:t>2. East of Eden.</a:t>
            </a:r>
          </a:p>
          <a:p>
            <a:r>
              <a:rPr lang="en-US" altLang="en-US" sz="4000" b="1" dirty="0">
                <a:solidFill>
                  <a:srgbClr val="002060"/>
                </a:solidFill>
              </a:rPr>
              <a:t>3. Both answers are correct.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6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>
                <a:solidFill>
                  <a:srgbClr val="002060"/>
                </a:solidFill>
                <a:effectLst/>
              </a:rPr>
              <a:t>When did people begin to call on the name of the Lord?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1. When they heard Abel was killed.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2. Before Abel was born.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3. After Seth was born and had a son.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>
                <a:solidFill>
                  <a:srgbClr val="002060"/>
                </a:solidFill>
                <a:effectLst/>
              </a:rPr>
              <a:t>When did people begin to call on the name of the Lord?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1. When they heard Abel was killed.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2. Before Abel was born.</a:t>
            </a:r>
          </a:p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3. After Seth was born and had a son.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3276600"/>
            <a:ext cx="8686800" cy="8382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effectLst/>
              </a:rPr>
              <a:t>What would happen to anyone who tried to kill Cain?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1.  The Lord would punish that person.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2.  That person would suffer vengeance seven times over.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3.  The Lord would bless that person.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4. That person would suffer vengeance ten times over.</a:t>
            </a:r>
          </a:p>
          <a:p>
            <a:endParaRPr lang="en-US" altLang="en-US" sz="36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2060"/>
                </a:solidFill>
                <a:effectLst/>
              </a:rPr>
              <a:t>What would happen to anyone who tried to kill Cain?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90678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1.  The Lord would punish that person.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2.  That person would suffer vengeance seven times over.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3.  The Lord would bless that person.</a:t>
            </a:r>
          </a:p>
          <a:p>
            <a:pPr marL="0" indent="0">
              <a:buNone/>
            </a:pPr>
            <a:r>
              <a:rPr lang="en-US" altLang="en-US" sz="3600" dirty="0">
                <a:solidFill>
                  <a:srgbClr val="002060"/>
                </a:solidFill>
                <a:effectLst/>
              </a:rPr>
              <a:t>4. That person would suffer vengeance ten times over.</a:t>
            </a:r>
          </a:p>
          <a:p>
            <a:endParaRPr lang="en-US" altLang="en-US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590800"/>
            <a:ext cx="8610600" cy="1219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2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bg2"/>
                </a:solidFill>
                <a:effectLst/>
              </a:rPr>
              <a:t>What is the birth order of the three sons of Adam and Eve?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1.  Seth, Abel and Cain.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2.  Cain, Abel and Seth. 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3.  Abel, Cain and Seth.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4.  None of the above.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bg2"/>
                </a:solidFill>
                <a:effectLst/>
              </a:rPr>
              <a:t>What is the birth order of the three sons of Adam and Eve?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1.  Seth, Abel and Cain.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2.  Cain, Abel and Seth. 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3.  Abel, Cain and Seth.</a:t>
            </a:r>
          </a:p>
          <a:p>
            <a:r>
              <a:rPr lang="en-US" altLang="en-US" sz="4000" b="1" dirty="0">
                <a:solidFill>
                  <a:schemeClr val="bg2"/>
                </a:solidFill>
                <a:effectLst/>
              </a:rPr>
              <a:t>4.  None of the above.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581400"/>
            <a:ext cx="6934200" cy="762000"/>
          </a:xfrm>
          <a:prstGeom prst="rect">
            <a:avLst/>
          </a:prstGeom>
          <a:noFill/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3352800"/>
            <a:ext cx="3611563" cy="3276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1.  Abel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2.  Seth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rgbClr val="002060"/>
                </a:solidFill>
              </a:rPr>
              <a:t>3.  Cain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785" y="1371600"/>
            <a:ext cx="8924925" cy="15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002060"/>
                </a:solidFill>
              </a:rPr>
              <a:t>Who was the oldest of Adam and Eve’s sons?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5257800"/>
            <a:ext cx="32004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2060"/>
                </a:solidFill>
                <a:effectLst/>
              </a:rPr>
              <a:t>What job did Cain have?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00400"/>
          </a:xfrm>
        </p:spPr>
        <p:txBody>
          <a:bodyPr/>
          <a:lstStyle/>
          <a:p>
            <a:r>
              <a:rPr lang="en-US" altLang="en-US" sz="4400" b="1" dirty="0">
                <a:solidFill>
                  <a:srgbClr val="002060"/>
                </a:solidFill>
              </a:rPr>
              <a:t>1.  He kept flocks.</a:t>
            </a:r>
          </a:p>
          <a:p>
            <a:r>
              <a:rPr lang="en-US" altLang="en-US" sz="4400" b="1" dirty="0">
                <a:solidFill>
                  <a:srgbClr val="002060"/>
                </a:solidFill>
              </a:rPr>
              <a:t>2.  He worked the soil.</a:t>
            </a:r>
          </a:p>
          <a:p>
            <a:r>
              <a:rPr lang="en-US" altLang="en-US" sz="4400" b="1" dirty="0">
                <a:solidFill>
                  <a:srgbClr val="002060"/>
                </a:solidFill>
              </a:rPr>
              <a:t>3.  He worked by the water.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2060"/>
                </a:solidFill>
                <a:effectLst/>
              </a:rPr>
              <a:t>What job did Cain have?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00400"/>
          </a:xfrm>
        </p:spPr>
        <p:txBody>
          <a:bodyPr/>
          <a:lstStyle/>
          <a:p>
            <a:r>
              <a:rPr lang="en-US" altLang="en-US" sz="4400" b="1" dirty="0">
                <a:solidFill>
                  <a:srgbClr val="002060"/>
                </a:solidFill>
              </a:rPr>
              <a:t>1.  He kept flocks.</a:t>
            </a:r>
          </a:p>
          <a:p>
            <a:r>
              <a:rPr lang="en-US" altLang="en-US" sz="4400" b="1" dirty="0">
                <a:solidFill>
                  <a:srgbClr val="002060"/>
                </a:solidFill>
              </a:rPr>
              <a:t>2.  He worked the soil.</a:t>
            </a:r>
          </a:p>
          <a:p>
            <a:r>
              <a:rPr lang="en-US" altLang="en-US" sz="4400" b="1" dirty="0">
                <a:solidFill>
                  <a:srgbClr val="002060"/>
                </a:solidFill>
              </a:rPr>
              <a:t>3.  He worked by the water.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657600"/>
            <a:ext cx="7848600" cy="8382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What job did Abel have?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He worked by the water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He worked the soil.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He kept flocks.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ffectLst/>
              </a:rPr>
              <a:t>What job did Abel have?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1. He worked by the water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2. He worked the soil.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002060"/>
                </a:solidFill>
                <a:effectLst/>
              </a:rPr>
              <a:t>3. He kept flocks.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352800"/>
            <a:ext cx="5105400" cy="914400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87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Default Design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3.xml><?xml version="1.0" encoding="utf-8"?>
<a:themeOverride xmlns:a="http://schemas.openxmlformats.org/drawingml/2006/main">
  <a:clrScheme name="Default Design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4.xml><?xml version="1.0" encoding="utf-8"?>
<a:themeOverride xmlns:a="http://schemas.openxmlformats.org/drawingml/2006/main">
  <a:clrScheme name="Default Design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5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1569</Words>
  <Application>Microsoft Office PowerPoint</Application>
  <PresentationFormat>On-screen Show (4:3)</PresentationFormat>
  <Paragraphs>202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Arial</vt:lpstr>
      <vt:lpstr>Arial Black</vt:lpstr>
      <vt:lpstr>Calibri</vt:lpstr>
      <vt:lpstr>Garamond</vt:lpstr>
      <vt:lpstr>Tahoma</vt:lpstr>
      <vt:lpstr>Times New Roman</vt:lpstr>
      <vt:lpstr>Wingdings</vt:lpstr>
      <vt:lpstr>Default Design</vt:lpstr>
      <vt:lpstr>Compass</vt:lpstr>
      <vt:lpstr>Glass Layers</vt:lpstr>
      <vt:lpstr>Kimono</vt:lpstr>
      <vt:lpstr>Ocean</vt:lpstr>
      <vt:lpstr>Fading Grid</vt:lpstr>
      <vt:lpstr>Stream</vt:lpstr>
      <vt:lpstr>Textured</vt:lpstr>
      <vt:lpstr>Curtain Call</vt:lpstr>
      <vt:lpstr>Fireworks</vt:lpstr>
      <vt:lpstr>Mountain Top</vt:lpstr>
      <vt:lpstr>PowerPoint Presentation</vt:lpstr>
      <vt:lpstr>PowerPoint Presentation</vt:lpstr>
      <vt:lpstr>PowerPoint Presentation</vt:lpstr>
      <vt:lpstr>Answers are on the next screen.</vt:lpstr>
      <vt:lpstr>PowerPoint Presentation</vt:lpstr>
      <vt:lpstr>What job did Cain have?</vt:lpstr>
      <vt:lpstr>What job did Cain have?</vt:lpstr>
      <vt:lpstr>What job did Abel have?</vt:lpstr>
      <vt:lpstr>What job did Abel have?</vt:lpstr>
      <vt:lpstr>PowerPoint Presentation</vt:lpstr>
      <vt:lpstr>PowerPoint Presentation</vt:lpstr>
      <vt:lpstr>PowerPoint Presentation</vt:lpstr>
      <vt:lpstr>PowerPoint Presentation</vt:lpstr>
      <vt:lpstr>With whose offering was the Lord pleased?</vt:lpstr>
      <vt:lpstr>With whose offering was the Lord pleased?</vt:lpstr>
      <vt:lpstr>Why was Cain angry?</vt:lpstr>
      <vt:lpstr>Why was Cain angry?</vt:lpstr>
      <vt:lpstr>What did the Lord say Cain   must master?</vt:lpstr>
      <vt:lpstr>What did the Lord say Cain   must master?</vt:lpstr>
      <vt:lpstr>What did Abel bring as an offering?</vt:lpstr>
      <vt:lpstr>What did Abel bring as an offering?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Lord punish Cain?</vt:lpstr>
      <vt:lpstr>Why did the Lord punish Cain?</vt:lpstr>
      <vt:lpstr>What was Cain’s punishment?</vt:lpstr>
      <vt:lpstr>What was Cain’s punishment?</vt:lpstr>
      <vt:lpstr>What did Cain say when the Lord  asked where Abel was?</vt:lpstr>
      <vt:lpstr>What did Cain say when the Lord  asked where Abel was?</vt:lpstr>
      <vt:lpstr>How was Cain punished for killing Abel?</vt:lpstr>
      <vt:lpstr>How was Cain punished for killing Abel?</vt:lpstr>
      <vt:lpstr>PowerPoint Presentation</vt:lpstr>
      <vt:lpstr>PowerPoint Presentation</vt:lpstr>
      <vt:lpstr>Where did Cain go when he left?</vt:lpstr>
      <vt:lpstr>Where did Cain go when he left?</vt:lpstr>
      <vt:lpstr>When did people begin to call on the name of the Lord?</vt:lpstr>
      <vt:lpstr>When did people begin to call on the name of the Lord?</vt:lpstr>
      <vt:lpstr>What would happen to anyone who tried to kill Cain?</vt:lpstr>
      <vt:lpstr>What would happen to anyone who tried to kill Cain?</vt:lpstr>
      <vt:lpstr>What is the birth order of the three sons of Adam and Eve?  </vt:lpstr>
      <vt:lpstr>What is the birth order of the three sons of Adam and Eve?  </vt:lpstr>
    </vt:vector>
  </TitlesOfParts>
  <Company>Columbus Metropolitan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Ken Stoll</cp:lastModifiedBy>
  <cp:revision>115</cp:revision>
  <dcterms:created xsi:type="dcterms:W3CDTF">2007-09-01T15:22:06Z</dcterms:created>
  <dcterms:modified xsi:type="dcterms:W3CDTF">2019-07-18T10:07:43Z</dcterms:modified>
</cp:coreProperties>
</file>