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98" r:id="rId3"/>
    <p:sldId id="260" r:id="rId4"/>
    <p:sldId id="300" r:id="rId5"/>
    <p:sldId id="299" r:id="rId6"/>
    <p:sldId id="266" r:id="rId7"/>
    <p:sldId id="261" r:id="rId8"/>
    <p:sldId id="270" r:id="rId9"/>
    <p:sldId id="272" r:id="rId10"/>
    <p:sldId id="273" r:id="rId11"/>
    <p:sldId id="301" r:id="rId12"/>
    <p:sldId id="302" r:id="rId13"/>
    <p:sldId id="274" r:id="rId14"/>
    <p:sldId id="276" r:id="rId15"/>
    <p:sldId id="303" r:id="rId16"/>
    <p:sldId id="277" r:id="rId17"/>
    <p:sldId id="262" r:id="rId18"/>
    <p:sldId id="279" r:id="rId19"/>
    <p:sldId id="280" r:id="rId20"/>
    <p:sldId id="281" r:id="rId21"/>
    <p:sldId id="282" r:id="rId22"/>
    <p:sldId id="305" r:id="rId23"/>
    <p:sldId id="304" r:id="rId24"/>
    <p:sldId id="283" r:id="rId25"/>
    <p:sldId id="307" r:id="rId26"/>
    <p:sldId id="306" r:id="rId27"/>
    <p:sldId id="275" r:id="rId28"/>
    <p:sldId id="309" r:id="rId29"/>
    <p:sldId id="308" r:id="rId30"/>
    <p:sldId id="285" r:id="rId31"/>
    <p:sldId id="310" r:id="rId32"/>
    <p:sldId id="286" r:id="rId33"/>
    <p:sldId id="288" r:id="rId34"/>
    <p:sldId id="287" r:id="rId35"/>
    <p:sldId id="289" r:id="rId36"/>
    <p:sldId id="311" r:id="rId37"/>
    <p:sldId id="284" r:id="rId38"/>
    <p:sldId id="290" r:id="rId39"/>
    <p:sldId id="313" r:id="rId40"/>
    <p:sldId id="312" r:id="rId41"/>
    <p:sldId id="291" r:id="rId42"/>
    <p:sldId id="314" r:id="rId43"/>
    <p:sldId id="292" r:id="rId44"/>
    <p:sldId id="315" r:id="rId45"/>
    <p:sldId id="294" r:id="rId46"/>
    <p:sldId id="316" r:id="rId47"/>
    <p:sldId id="295" r:id="rId48"/>
    <p:sldId id="317" r:id="rId49"/>
    <p:sldId id="318" r:id="rId50"/>
    <p:sldId id="293" r:id="rId51"/>
    <p:sldId id="297" r:id="rId52"/>
    <p:sldId id="319" r:id="rId53"/>
    <p:sldId id="296" r:id="rId54"/>
    <p:sldId id="32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16" name="Slide Number Placeholder 15"/>
          <p:cNvSpPr>
            <a:spLocks noGrp="1"/>
          </p:cNvSpPr>
          <p:nvPr>
            <p:ph type="sldNum" sz="quarter" idx="11"/>
          </p:nvPr>
        </p:nvSpPr>
        <p:spPr/>
        <p:txBody>
          <a:bodyPr/>
          <a:lstStyle/>
          <a:p>
            <a:fld id="{36F1EF73-A9CD-400D-9E41-ECB576C64756}"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04B60DD-959F-486F-B0FF-C0685AEA7EBA}" type="datetimeFigureOut">
              <a:rPr lang="en-US" smtClean="0"/>
              <a:pPr/>
              <a:t>9/14/2019</a:t>
            </a:fld>
            <a:endParaRPr lang="en-US" dirty="0"/>
          </a:p>
        </p:txBody>
      </p:sp>
      <p:sp>
        <p:nvSpPr>
          <p:cNvPr id="15" name="Slide Number Placeholder 14"/>
          <p:cNvSpPr>
            <a:spLocks noGrp="1"/>
          </p:cNvSpPr>
          <p:nvPr>
            <p:ph type="sldNum" sz="quarter" idx="15"/>
          </p:nvPr>
        </p:nvSpPr>
        <p:spPr/>
        <p:txBody>
          <a:bodyPr/>
          <a:lstStyle>
            <a:lvl1pPr algn="ctr">
              <a:defRPr/>
            </a:lvl1pPr>
          </a:lstStyle>
          <a:p>
            <a:fld id="{36F1EF73-A9CD-400D-9E41-ECB576C64756}"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6F1EF73-A9CD-400D-9E41-ECB576C64756}"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F1EF73-A9CD-400D-9E41-ECB576C6475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F1EF73-A9CD-400D-9E41-ECB576C647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04B60DD-959F-486F-B0FF-C0685AEA7EBA}" type="datetimeFigureOut">
              <a:rPr lang="en-US" smtClean="0"/>
              <a:pPr/>
              <a:t>9/14/2019</a:t>
            </a:fld>
            <a:endParaRPr lang="en-US" dirty="0"/>
          </a:p>
        </p:txBody>
      </p:sp>
      <p:sp>
        <p:nvSpPr>
          <p:cNvPr id="9" name="Slide Number Placeholder 8"/>
          <p:cNvSpPr>
            <a:spLocks noGrp="1"/>
          </p:cNvSpPr>
          <p:nvPr>
            <p:ph type="sldNum" sz="quarter" idx="15"/>
          </p:nvPr>
        </p:nvSpPr>
        <p:spPr/>
        <p:txBody>
          <a:bodyPr/>
          <a:lstStyle/>
          <a:p>
            <a:fld id="{36F1EF73-A9CD-400D-9E41-ECB576C64756}"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04B60DD-959F-486F-B0FF-C0685AEA7EBA}" type="datetimeFigureOut">
              <a:rPr lang="en-US" smtClean="0"/>
              <a:pPr/>
              <a:t>9/14/2019</a:t>
            </a:fld>
            <a:endParaRPr lang="en-US" dirty="0"/>
          </a:p>
        </p:txBody>
      </p:sp>
      <p:sp>
        <p:nvSpPr>
          <p:cNvPr id="9" name="Slide Number Placeholder 8"/>
          <p:cNvSpPr>
            <a:spLocks noGrp="1"/>
          </p:cNvSpPr>
          <p:nvPr>
            <p:ph type="sldNum" sz="quarter" idx="11"/>
          </p:nvPr>
        </p:nvSpPr>
        <p:spPr/>
        <p:txBody>
          <a:bodyPr/>
          <a:lstStyle/>
          <a:p>
            <a:fld id="{36F1EF73-A9CD-400D-9E41-ECB576C64756}"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4B60DD-959F-486F-B0FF-C0685AEA7EBA}" type="datetimeFigureOut">
              <a:rPr lang="en-US" smtClean="0"/>
              <a:pPr/>
              <a:t>9/14/2019</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6F1EF73-A9CD-400D-9E41-ECB576C64756}"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dirty="0" smtClean="0"/>
              <a:t>Genesis 27:1-41</a:t>
            </a:r>
            <a:endParaRPr lang="en-US" sz="3200" dirty="0"/>
          </a:p>
        </p:txBody>
      </p:sp>
      <p:sp>
        <p:nvSpPr>
          <p:cNvPr id="2" name="Title 1"/>
          <p:cNvSpPr>
            <a:spLocks noGrp="1"/>
          </p:cNvSpPr>
          <p:nvPr>
            <p:ph type="ctrTitle"/>
          </p:nvPr>
        </p:nvSpPr>
        <p:spPr/>
        <p:txBody>
          <a:bodyPr>
            <a:normAutofit/>
          </a:bodyPr>
          <a:lstStyle/>
          <a:p>
            <a:r>
              <a:rPr lang="en-US" dirty="0" smtClean="0"/>
              <a:t>Deceived!</a:t>
            </a:r>
            <a:br>
              <a:rPr lang="en-US" dirty="0" smtClean="0"/>
            </a:br>
            <a:r>
              <a:rPr lang="en-US" dirty="0" smtClean="0"/>
              <a:t>Dig Site 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Now, my son, listen carefully and do what I tell you:</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Go out to the flock and bring me two choice young goats,</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3657600"/>
            <a:ext cx="2514600" cy="2986088"/>
          </a:xfrm>
          <a:prstGeom prst="rect">
            <a:avLst/>
          </a:prstGeom>
          <a:noFill/>
        </p:spPr>
      </p:pic>
      <p:pic>
        <p:nvPicPr>
          <p:cNvPr id="8" name="Picture 4" descr="http://www.mnn.com/sites/default/files/GoatAccents_main_02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03470" y="4267200"/>
            <a:ext cx="4240530" cy="2400300"/>
          </a:xfrm>
          <a:prstGeom prst="rect">
            <a:avLst/>
          </a:prstGeom>
          <a:noFill/>
        </p:spPr>
      </p:pic>
    </p:spTree>
    <p:extLst>
      <p:ext uri="{BB962C8B-B14F-4D97-AF65-F5344CB8AC3E}">
        <p14:creationId xmlns:p14="http://schemas.microsoft.com/office/powerpoint/2010/main" val="200857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124200" y="152400"/>
            <a:ext cx="6019800" cy="3124200"/>
          </a:xfrm>
          <a:prstGeom prst="wedgeRoundRectCallout">
            <a:avLst>
              <a:gd name="adj1" fmla="val -52156"/>
              <a:gd name="adj2" fmla="val 242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so I can prepare some tasty food for your father, just the way he likes it.</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pic>
        <p:nvPicPr>
          <p:cNvPr id="8" name="Picture 2" descr="http://gdwm.org/wp-content/uploads/2012/02/Never_Trade_The_Bless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4038600"/>
            <a:ext cx="3064356" cy="2600325"/>
          </a:xfrm>
          <a:prstGeom prst="rect">
            <a:avLst/>
          </a:prstGeom>
          <a:noFill/>
        </p:spPr>
      </p:pic>
    </p:spTree>
    <p:extLst>
      <p:ext uri="{BB962C8B-B14F-4D97-AF65-F5344CB8AC3E}">
        <p14:creationId xmlns:p14="http://schemas.microsoft.com/office/powerpoint/2010/main" val="409667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533400"/>
            <a:ext cx="3667125" cy="5867400"/>
          </a:xfrm>
          <a:prstGeom prst="rect">
            <a:avLst/>
          </a:prstGeom>
          <a:noFill/>
        </p:spPr>
      </p:pic>
      <p:sp>
        <p:nvSpPr>
          <p:cNvPr id="7" name="Rounded Rectangular Callout 6"/>
          <p:cNvSpPr/>
          <p:nvPr/>
        </p:nvSpPr>
        <p:spPr>
          <a:xfrm>
            <a:off x="3657600" y="685800"/>
            <a:ext cx="5334000" cy="1600200"/>
          </a:xfrm>
          <a:prstGeom prst="wedgeRoundRectCallout">
            <a:avLst>
              <a:gd name="adj1" fmla="val -56244"/>
              <a:gd name="adj2" fmla="val 5757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Then take it to your father to eat, so that he may give you his blessing before he dies.</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2514600" cy="29860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581400"/>
            <a:ext cx="2514600" cy="2986088"/>
          </a:xfrm>
          <a:prstGeom prst="rect">
            <a:avLst/>
          </a:prstGeom>
          <a:noFill/>
        </p:spPr>
      </p:pic>
      <p:sp>
        <p:nvSpPr>
          <p:cNvPr id="8" name="Rectangular Callout 7"/>
          <p:cNvSpPr/>
          <p:nvPr/>
        </p:nvSpPr>
        <p:spPr>
          <a:xfrm>
            <a:off x="3657600" y="1066800"/>
            <a:ext cx="5257800" cy="2667000"/>
          </a:xfrm>
          <a:prstGeom prst="wedgeRectCallout">
            <a:avLst>
              <a:gd name="adj1" fmla="val -11883"/>
              <a:gd name="adj2" fmla="val 748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effectLst>
                  <a:outerShdw blurRad="38100" dist="38100" dir="2700000" algn="tl">
                    <a:srgbClr val="000000">
                      <a:alpha val="43137"/>
                    </a:srgbClr>
                  </a:outerShdw>
                </a:effectLst>
              </a:rPr>
              <a:t>But my brother Esau is a hairy man while I have smooth skin. What if my father touches me?</a:t>
            </a:r>
            <a:endParaRPr lang="en-US" sz="2600" dirty="0"/>
          </a:p>
        </p:txBody>
      </p:sp>
      <p:sp>
        <p:nvSpPr>
          <p:cNvPr id="9" name="TextBox 8"/>
          <p:cNvSpPr txBox="1"/>
          <p:nvPr/>
        </p:nvSpPr>
        <p:spPr>
          <a:xfrm>
            <a:off x="1447800" y="228600"/>
            <a:ext cx="6934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Jacob said to Rebekah his mother,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581400"/>
            <a:ext cx="2514600" cy="2986088"/>
          </a:xfrm>
          <a:prstGeom prst="rect">
            <a:avLst/>
          </a:prstGeom>
          <a:noFill/>
        </p:spPr>
      </p:pic>
      <p:sp>
        <p:nvSpPr>
          <p:cNvPr id="8" name="Rectangular Callout 7"/>
          <p:cNvSpPr/>
          <p:nvPr/>
        </p:nvSpPr>
        <p:spPr>
          <a:xfrm>
            <a:off x="3657600" y="1066800"/>
            <a:ext cx="5257800" cy="2667000"/>
          </a:xfrm>
          <a:prstGeom prst="wedgeRectCallout">
            <a:avLst>
              <a:gd name="adj1" fmla="val -11883"/>
              <a:gd name="adj2" fmla="val 748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effectLst>
                  <a:outerShdw blurRad="38100" dist="38100" dir="2700000" algn="tl">
                    <a:srgbClr val="000000">
                      <a:alpha val="43137"/>
                    </a:srgbClr>
                  </a:outerShdw>
                </a:effectLst>
              </a:rPr>
              <a:t>I would appear to be tricking him and would bring down a curse on myself rather than a blessing.</a:t>
            </a:r>
            <a:endParaRPr lang="en-US" sz="2600" dirty="0"/>
          </a:p>
        </p:txBody>
      </p:sp>
    </p:spTree>
    <p:extLst>
      <p:ext uri="{BB962C8B-B14F-4D97-AF65-F5344CB8AC3E}">
        <p14:creationId xmlns:p14="http://schemas.microsoft.com/office/powerpoint/2010/main" val="74302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3476625" cy="5562600"/>
          </a:xfrm>
          <a:prstGeom prst="rect">
            <a:avLst/>
          </a:prstGeom>
          <a:noFill/>
        </p:spPr>
      </p:pic>
      <p:sp>
        <p:nvSpPr>
          <p:cNvPr id="7" name="Rounded Rectangular Callout 6"/>
          <p:cNvSpPr/>
          <p:nvPr/>
        </p:nvSpPr>
        <p:spPr>
          <a:xfrm>
            <a:off x="3657600" y="228600"/>
            <a:ext cx="5334000" cy="1600200"/>
          </a:xfrm>
          <a:prstGeom prst="wedgeRoundRectCallout">
            <a:avLst>
              <a:gd name="adj1" fmla="val -56515"/>
              <a:gd name="adj2" fmla="val 9184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My son, let the curse fall on me. Just do what I say; go and get them for me.</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2514600" cy="2986088"/>
          </a:xfrm>
          <a:prstGeom prst="rect">
            <a:avLst/>
          </a:prstGeom>
          <a:noFill/>
        </p:spPr>
      </p:pic>
      <p:sp>
        <p:nvSpPr>
          <p:cNvPr id="8" name="TextBox 7"/>
          <p:cNvSpPr txBox="1"/>
          <p:nvPr/>
        </p:nvSpPr>
        <p:spPr>
          <a:xfrm>
            <a:off x="0" y="152400"/>
            <a:ext cx="37338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His mother said to him,</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752600"/>
          </a:xfrm>
        </p:spPr>
        <p:txBody>
          <a:bodyPr anchor="t">
            <a:noAutofit/>
          </a:bodyPr>
          <a:lstStyle/>
          <a:p>
            <a:r>
              <a:rPr lang="en-US" sz="3200" b="1" dirty="0" smtClean="0">
                <a:effectLst>
                  <a:outerShdw blurRad="38100" dist="38100" dir="2700000" algn="tl">
                    <a:srgbClr val="000000">
                      <a:alpha val="43137"/>
                    </a:srgbClr>
                  </a:outerShdw>
                </a:effectLst>
              </a:rPr>
              <a:t>So he went and got them and brought them to his mother, and she prepared some tasty food, just the way his father liked it.</a:t>
            </a:r>
            <a:endParaRPr lang="en-US" sz="3200" b="1" dirty="0">
              <a:effectLst>
                <a:outerShdw blurRad="38100" dist="38100" dir="2700000" algn="tl">
                  <a:srgbClr val="000000">
                    <a:alpha val="43137"/>
                  </a:srgbClr>
                </a:outerShdw>
              </a:effectLst>
            </a:endParaRPr>
          </a:p>
        </p:txBody>
      </p:sp>
      <p:pic>
        <p:nvPicPr>
          <p:cNvPr id="6146" name="Picture 2" descr="http://4.bp.blogspot.com/_IM9Blz0yVvc/SwQNGawEIzI/AAAAAAAAAIQ/hb90-Y5iYd0/s1600/Jacob+and+Esau+stew+sideway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599" y="1905000"/>
            <a:ext cx="2442275" cy="2324101"/>
          </a:xfrm>
          <a:prstGeom prst="rect">
            <a:avLst/>
          </a:prstGeom>
          <a:noFill/>
        </p:spPr>
      </p:pic>
      <p:pic>
        <p:nvPicPr>
          <p:cNvPr id="4" name="Picture 6" descr="https://encrypted-tbn3.gstatic.com/images?q=tbn:ANd9GcQZ0a1Iw7pA-e9mqQ5T59KIXIj4pIBAXWp39XpXIOafXmmmB8t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57200"/>
            <a:ext cx="2667000" cy="4267200"/>
          </a:xfrm>
          <a:prstGeom prst="rect">
            <a:avLst/>
          </a:prstGeom>
          <a:noFill/>
        </p:spPr>
      </p:pic>
      <p:pic>
        <p:nvPicPr>
          <p:cNvPr id="5" name="Picture 2" descr="http://gdwm.org/wp-content/uploads/2012/02/Never_Trade_The_Blessing.jpg"/>
          <p:cNvPicPr>
            <a:picLocks noChangeAspect="1" noChangeArrowheads="1"/>
          </p:cNvPicPr>
          <p:nvPr/>
        </p:nvPicPr>
        <p:blipFill>
          <a:blip r:embed="rId4" cstate="print"/>
          <a:srcRect/>
          <a:stretch>
            <a:fillRect/>
          </a:stretch>
        </p:blipFill>
        <p:spPr bwMode="auto">
          <a:xfrm>
            <a:off x="3352800" y="1752600"/>
            <a:ext cx="3333750" cy="2828925"/>
          </a:xfrm>
          <a:prstGeom prst="rect">
            <a:avLst/>
          </a:prstGeom>
          <a:noFill/>
        </p:spPr>
      </p:pic>
      <p:sp>
        <p:nvSpPr>
          <p:cNvPr id="6" name="Rectangle 5"/>
          <p:cNvSpPr/>
          <p:nvPr/>
        </p:nvSpPr>
        <p:spPr>
          <a:xfrm rot="1231875">
            <a:off x="5965716" y="931428"/>
            <a:ext cx="200247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YUM!</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10000" cy="3810000"/>
          </a:xfrm>
        </p:spPr>
        <p:txBody>
          <a:bodyPr anchor="t">
            <a:noAutofit/>
          </a:bodyPr>
          <a:lstStyle/>
          <a:p>
            <a:r>
              <a:rPr lang="en-US" sz="3200" b="1" dirty="0" smtClean="0">
                <a:effectLst>
                  <a:outerShdw blurRad="38100" dist="38100" dir="2700000" algn="tl">
                    <a:srgbClr val="000000">
                      <a:alpha val="43137"/>
                    </a:srgbClr>
                  </a:outerShdw>
                </a:effectLst>
              </a:rPr>
              <a:t>Then Rebekah took the best clothes of Esau her older son, which she had in the house, and put them on her younger son Jacob.</a:t>
            </a:r>
            <a:endParaRPr lang="en-US" sz="3200" dirty="0"/>
          </a:p>
        </p:txBody>
      </p:sp>
      <p:pic>
        <p:nvPicPr>
          <p:cNvPr id="28676" name="Picture 4" descr="http://www.bowhunting.com/content/modules/rhino.publisher/files/uploads/scent-blocker/xbow-jacket-pant.jpg"/>
          <p:cNvPicPr>
            <a:picLocks noChangeAspect="1" noChangeArrowheads="1"/>
          </p:cNvPicPr>
          <p:nvPr/>
        </p:nvPicPr>
        <p:blipFill>
          <a:blip r:embed="rId2" cstate="print"/>
          <a:srcRect/>
          <a:stretch>
            <a:fillRect/>
          </a:stretch>
        </p:blipFill>
        <p:spPr bwMode="auto">
          <a:xfrm>
            <a:off x="4495800" y="381000"/>
            <a:ext cx="3771900" cy="61859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19200"/>
          </a:xfrm>
        </p:spPr>
        <p:txBody>
          <a:bodyPr anchor="t">
            <a:noAutofit/>
          </a:bodyPr>
          <a:lstStyle/>
          <a:p>
            <a:r>
              <a:rPr lang="en-US" sz="3200" b="1" dirty="0" smtClean="0">
                <a:effectLst>
                  <a:outerShdw blurRad="38100" dist="38100" dir="2700000" algn="tl">
                    <a:srgbClr val="000000">
                      <a:alpha val="43137"/>
                    </a:srgbClr>
                  </a:outerShdw>
                </a:effectLst>
              </a:rPr>
              <a:t>She also covered his hands and the smooth part of his neck with the goatskins.</a:t>
            </a:r>
            <a:endParaRPr lang="en-US" sz="3200" dirty="0"/>
          </a:p>
        </p:txBody>
      </p:sp>
      <p:pic>
        <p:nvPicPr>
          <p:cNvPr id="3" name="Picture 22" descr="http://3.bp.blogspot.com/-s7aQWCjAaNg/UH-GFeewGCI/AAAAAAAAFrQ/Tu3TeVfYJCg/s320/01_Ge_27_04_RG.jpg"/>
          <p:cNvPicPr>
            <a:picLocks noChangeAspect="1" noChangeArrowheads="1"/>
          </p:cNvPicPr>
          <p:nvPr/>
        </p:nvPicPr>
        <p:blipFill>
          <a:blip r:embed="rId2" cstate="print"/>
          <a:srcRect/>
          <a:stretch>
            <a:fillRect/>
          </a:stretch>
        </p:blipFill>
        <p:spPr bwMode="auto">
          <a:xfrm>
            <a:off x="1600200" y="1905000"/>
            <a:ext cx="5943600" cy="43091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48000" cy="5029200"/>
          </a:xfrm>
        </p:spPr>
        <p:txBody>
          <a:bodyPr>
            <a:noAutofit/>
          </a:body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Isaac was old and his eyes were so weak that he could no longer see, he called for Esau his older son and said to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3276600" y="2362200"/>
            <a:ext cx="5664308" cy="4124326"/>
          </a:xfrm>
          <a:prstGeom prst="rect">
            <a:avLst/>
          </a:prstGeom>
          <a:noFill/>
        </p:spPr>
      </p:pic>
      <p:sp>
        <p:nvSpPr>
          <p:cNvPr id="5" name="Rounded Rectangular Callout 4"/>
          <p:cNvSpPr/>
          <p:nvPr/>
        </p:nvSpPr>
        <p:spPr>
          <a:xfrm>
            <a:off x="3657600" y="533400"/>
            <a:ext cx="2362200" cy="1066800"/>
          </a:xfrm>
          <a:prstGeom prst="wedgeRoundRectCallout">
            <a:avLst>
              <a:gd name="adj1" fmla="val -17586"/>
              <a:gd name="adj2" fmla="val 20723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My son.</a:t>
            </a:r>
            <a:endParaRPr lang="en-US" sz="3200" dirty="0">
              <a:solidFill>
                <a:schemeClr val="bg1"/>
              </a:solidFill>
            </a:endParaRPr>
          </a:p>
        </p:txBody>
      </p:sp>
    </p:spTree>
    <p:extLst>
      <p:ext uri="{BB962C8B-B14F-4D97-AF65-F5344CB8AC3E}">
        <p14:creationId xmlns:p14="http://schemas.microsoft.com/office/powerpoint/2010/main" val="4279058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077200" cy="1219200"/>
          </a:xfrm>
        </p:spPr>
        <p:txBody>
          <a:bodyPr anchor="t">
            <a:noAutofit/>
          </a:bodyPr>
          <a:lstStyle/>
          <a:p>
            <a:r>
              <a:rPr lang="en-US" sz="3200" b="1" dirty="0" smtClean="0">
                <a:effectLst>
                  <a:outerShdw blurRad="38100" dist="38100" dir="2700000" algn="tl">
                    <a:srgbClr val="000000">
                      <a:alpha val="43137"/>
                    </a:srgbClr>
                  </a:outerShdw>
                </a:effectLst>
              </a:rPr>
              <a:t>Then she handed to her son Jacob the tasty food and the bread she had made.</a:t>
            </a:r>
            <a:endParaRPr lang="en-US" sz="3200" dirty="0"/>
          </a:p>
        </p:txBody>
      </p:sp>
      <p:pic>
        <p:nvPicPr>
          <p:cNvPr id="30722" name="Picture 2" descr="http://www.thekarpiuks.com/wp-content/uploads/lowsodiumstewbrea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04800"/>
            <a:ext cx="6248400" cy="468406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91200" cy="609600"/>
          </a:xfrm>
        </p:spPr>
        <p:txBody>
          <a:bodyPr anchor="t">
            <a:noAutofit/>
          </a:bodyPr>
          <a:lstStyle/>
          <a:p>
            <a:r>
              <a:rPr lang="en-US" sz="3200" b="1" dirty="0" smtClean="0">
                <a:effectLst>
                  <a:outerShdw blurRad="38100" dist="38100" dir="2700000" algn="tl">
                    <a:srgbClr val="000000">
                      <a:alpha val="43137"/>
                    </a:srgbClr>
                  </a:outerShdw>
                </a:effectLst>
              </a:rPr>
              <a:t>He went to his father and said,</a:t>
            </a:r>
            <a:br>
              <a:rPr lang="en-US" sz="3200" b="1" dirty="0" smtClean="0">
                <a:effectLst>
                  <a:outerShdw blurRad="38100" dist="38100" dir="2700000" algn="tl">
                    <a:srgbClr val="000000">
                      <a:alpha val="43137"/>
                    </a:srgbClr>
                  </a:outerShdw>
                </a:effectLst>
              </a:rPr>
            </a:br>
            <a:endParaRPr lang="en-US" sz="3200" dirty="0"/>
          </a:p>
        </p:txBody>
      </p:sp>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4" name="Rectangular Callout 3"/>
          <p:cNvSpPr/>
          <p:nvPr/>
        </p:nvSpPr>
        <p:spPr>
          <a:xfrm>
            <a:off x="5257800" y="838200"/>
            <a:ext cx="2590800" cy="609600"/>
          </a:xfrm>
          <a:prstGeom prst="wedgeRectCallout">
            <a:avLst>
              <a:gd name="adj1" fmla="val -31927"/>
              <a:gd name="adj2" fmla="val 9525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My father.</a:t>
            </a:r>
            <a:endParaRPr lang="en-US" sz="2600" dirty="0"/>
          </a:p>
        </p:txBody>
      </p:sp>
      <p:sp>
        <p:nvSpPr>
          <p:cNvPr id="5" name="TextBox 4"/>
          <p:cNvSpPr txBox="1"/>
          <p:nvPr/>
        </p:nvSpPr>
        <p:spPr>
          <a:xfrm>
            <a:off x="914400" y="5410200"/>
            <a:ext cx="69342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5" name="TextBox 4"/>
          <p:cNvSpPr txBox="1"/>
          <p:nvPr/>
        </p:nvSpPr>
        <p:spPr>
          <a:xfrm>
            <a:off x="914400" y="5410200"/>
            <a:ext cx="69342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
        <p:nvSpPr>
          <p:cNvPr id="6" name="Rounded Rectangular Callout 5"/>
          <p:cNvSpPr/>
          <p:nvPr/>
        </p:nvSpPr>
        <p:spPr>
          <a:xfrm>
            <a:off x="228600" y="914400"/>
            <a:ext cx="4724400" cy="990600"/>
          </a:xfrm>
          <a:prstGeom prst="wedgeRoundRectCallout">
            <a:avLst>
              <a:gd name="adj1" fmla="val 19466"/>
              <a:gd name="adj2" fmla="val 11779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“Yes, my son,” he answered. Who is it?</a:t>
            </a:r>
            <a:endParaRPr lang="en-US" sz="3200" dirty="0">
              <a:solidFill>
                <a:schemeClr val="bg1"/>
              </a:solidFill>
            </a:endParaRPr>
          </a:p>
        </p:txBody>
      </p:sp>
    </p:spTree>
    <p:extLst>
      <p:ext uri="{BB962C8B-B14F-4D97-AF65-F5344CB8AC3E}">
        <p14:creationId xmlns:p14="http://schemas.microsoft.com/office/powerpoint/2010/main" val="1715100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600200" y="1524000"/>
            <a:ext cx="5769426" cy="4038600"/>
          </a:xfrm>
          <a:prstGeom prst="rect">
            <a:avLst/>
          </a:prstGeom>
          <a:noFill/>
        </p:spPr>
      </p:pic>
      <p:sp>
        <p:nvSpPr>
          <p:cNvPr id="5" name="TextBox 4"/>
          <p:cNvSpPr txBox="1"/>
          <p:nvPr/>
        </p:nvSpPr>
        <p:spPr>
          <a:xfrm>
            <a:off x="914400" y="5410200"/>
            <a:ext cx="69342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
        <p:nvSpPr>
          <p:cNvPr id="7" name="Title 1"/>
          <p:cNvSpPr txBox="1">
            <a:spLocks/>
          </p:cNvSpPr>
          <p:nvPr/>
        </p:nvSpPr>
        <p:spPr>
          <a:xfrm>
            <a:off x="1524000" y="228600"/>
            <a:ext cx="5791200" cy="609600"/>
          </a:xfrm>
          <a:prstGeom prst="rect">
            <a:avLst/>
          </a:prstGeom>
          <a:ln w="6350" cap="rnd">
            <a:noFill/>
          </a:ln>
        </p:spPr>
        <p:txBody>
          <a:bodyPr vert="horz" anchor="t" anchorCtr="0">
            <a:noAutofit/>
          </a:bodyPr>
          <a:lstStyle/>
          <a:p>
            <a:pPr lvl="0">
              <a:spcBef>
                <a:spcPct val="0"/>
              </a:spcBef>
            </a:pPr>
            <a:r>
              <a:rPr lang="en-US" sz="3200" b="1" dirty="0" smtClean="0">
                <a:effectLst>
                  <a:outerShdw blurRad="38100" dist="38100" dir="2700000" algn="tl">
                    <a:srgbClr val="000000">
                      <a:alpha val="43137"/>
                    </a:srgbClr>
                  </a:outerShdw>
                </a:effectLst>
              </a:rPr>
              <a:t>Jacob said to his father,</a:t>
            </a: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
            </a:r>
            <a:b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br>
            <a:endPar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Rectangular Callout 7"/>
          <p:cNvSpPr/>
          <p:nvPr/>
        </p:nvSpPr>
        <p:spPr>
          <a:xfrm>
            <a:off x="381000" y="4953000"/>
            <a:ext cx="8305800" cy="1600200"/>
          </a:xfrm>
          <a:prstGeom prst="wedgeRectCallout">
            <a:avLst>
              <a:gd name="adj1" fmla="val 15315"/>
              <a:gd name="adj2" fmla="val -4270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 I am Esau your firstborn. I have done as you told me. Please sit up and eat some of my game, so that you may give me your blessing.</a:t>
            </a:r>
            <a:endParaRPr lang="en-US" sz="2600" dirty="0"/>
          </a:p>
        </p:txBody>
      </p:sp>
    </p:spTree>
    <p:extLst>
      <p:ext uri="{BB962C8B-B14F-4D97-AF65-F5344CB8AC3E}">
        <p14:creationId xmlns:p14="http://schemas.microsoft.com/office/powerpoint/2010/main" val="2368676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2" name="Title 1"/>
          <p:cNvSpPr>
            <a:spLocks noGrp="1"/>
          </p:cNvSpPr>
          <p:nvPr>
            <p:ph type="title"/>
          </p:nvPr>
        </p:nvSpPr>
        <p:spPr>
          <a:xfrm>
            <a:off x="457200" y="152400"/>
            <a:ext cx="4114800" cy="609600"/>
          </a:xfrm>
        </p:spPr>
        <p:txBody>
          <a:bodyPr anchor="t">
            <a:noAutofit/>
          </a:bodyPr>
          <a:lstStyle/>
          <a:p>
            <a:r>
              <a:rPr lang="en-US" sz="3200" b="1" dirty="0" smtClean="0">
                <a:effectLst>
                  <a:outerShdw blurRad="38100" dist="38100" dir="2700000" algn="tl">
                    <a:srgbClr val="000000">
                      <a:alpha val="43137"/>
                    </a:srgbClr>
                  </a:outerShdw>
                </a:effectLst>
              </a:rPr>
              <a:t>Isaac asked his son,</a:t>
            </a:r>
            <a:br>
              <a:rPr lang="en-US" sz="3200" b="1" dirty="0" smtClean="0">
                <a:effectLst>
                  <a:outerShdw blurRad="38100" dist="38100" dir="2700000" algn="tl">
                    <a:srgbClr val="000000">
                      <a:alpha val="43137"/>
                    </a:srgbClr>
                  </a:outerShdw>
                </a:effectLst>
              </a:rPr>
            </a:br>
            <a:endParaRPr lang="en-US" sz="3200" dirty="0"/>
          </a:p>
        </p:txBody>
      </p:sp>
      <p:sp>
        <p:nvSpPr>
          <p:cNvPr id="4" name="Rounded Rectangular Callout 3"/>
          <p:cNvSpPr/>
          <p:nvPr/>
        </p:nvSpPr>
        <p:spPr>
          <a:xfrm>
            <a:off x="3733800" y="762000"/>
            <a:ext cx="4724400" cy="990600"/>
          </a:xfrm>
          <a:prstGeom prst="wedgeRoundRectCallout">
            <a:avLst>
              <a:gd name="adj1" fmla="val -44070"/>
              <a:gd name="adj2" fmla="val 12070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How did you find it so quickly, my son?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5" name="Rectangular Callout 4"/>
          <p:cNvSpPr/>
          <p:nvPr/>
        </p:nvSpPr>
        <p:spPr>
          <a:xfrm>
            <a:off x="6096000" y="304800"/>
            <a:ext cx="2590800" cy="1752600"/>
          </a:xfrm>
          <a:prstGeom prst="wedgeRectCallout">
            <a:avLst>
              <a:gd name="adj1" fmla="val -63735"/>
              <a:gd name="adj2" fmla="val 4887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“The </a:t>
            </a:r>
            <a:r>
              <a:rPr lang="en-US" sz="2800" b="1" cap="small" dirty="0" smtClean="0">
                <a:effectLst>
                  <a:outerShdw blurRad="38100" dist="38100" dir="2700000" algn="tl">
                    <a:srgbClr val="000000">
                      <a:alpha val="43137"/>
                    </a:srgbClr>
                  </a:outerShdw>
                </a:effectLst>
              </a:rPr>
              <a:t>Lord</a:t>
            </a:r>
            <a:r>
              <a:rPr lang="en-US" sz="2800" b="1" dirty="0" smtClean="0">
                <a:effectLst>
                  <a:outerShdw blurRad="38100" dist="38100" dir="2700000" algn="tl">
                    <a:srgbClr val="000000">
                      <a:alpha val="43137"/>
                    </a:srgbClr>
                  </a:outerShdw>
                </a:effectLst>
              </a:rPr>
              <a:t> your God gave me success” he replied.</a:t>
            </a:r>
            <a:endParaRPr lang="en-US" sz="2600" dirty="0"/>
          </a:p>
        </p:txBody>
      </p:sp>
    </p:spTree>
    <p:extLst>
      <p:ext uri="{BB962C8B-B14F-4D97-AF65-F5344CB8AC3E}">
        <p14:creationId xmlns:p14="http://schemas.microsoft.com/office/powerpoint/2010/main" val="2793478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2286000" y="1905000"/>
            <a:ext cx="5731282" cy="4191000"/>
          </a:xfrm>
          <a:prstGeom prst="rect">
            <a:avLst/>
          </a:prstGeom>
          <a:noFill/>
        </p:spPr>
      </p:pic>
      <p:sp>
        <p:nvSpPr>
          <p:cNvPr id="6" name="TextBox 5"/>
          <p:cNvSpPr txBox="1"/>
          <p:nvPr/>
        </p:nvSpPr>
        <p:spPr>
          <a:xfrm>
            <a:off x="1371600" y="304800"/>
            <a:ext cx="57150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Then Isaac said to Jacob,</a:t>
            </a:r>
            <a:endParaRPr lang="en-US" sz="3200" dirty="0"/>
          </a:p>
        </p:txBody>
      </p:sp>
      <p:sp>
        <p:nvSpPr>
          <p:cNvPr id="8" name="Rounded Rectangular Callout 7"/>
          <p:cNvSpPr/>
          <p:nvPr/>
        </p:nvSpPr>
        <p:spPr>
          <a:xfrm>
            <a:off x="152400" y="1447800"/>
            <a:ext cx="2667000" cy="4953000"/>
          </a:xfrm>
          <a:prstGeom prst="wedgeRoundRectCallout">
            <a:avLst>
              <a:gd name="adj1" fmla="val 73157"/>
              <a:gd name="adj2" fmla="val -2632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Come near so I can touch you, my son, to know whether you really are my son Esau or not.</a:t>
            </a:r>
            <a:endParaRPr lang="en-US" sz="3200" dirty="0">
              <a:solidFill>
                <a:schemeClr val="bg1"/>
              </a:solidFill>
            </a:endParaRPr>
          </a:p>
        </p:txBody>
      </p:sp>
    </p:spTree>
    <p:extLst>
      <p:ext uri="{BB962C8B-B14F-4D97-AF65-F5344CB8AC3E}">
        <p14:creationId xmlns:p14="http://schemas.microsoft.com/office/powerpoint/2010/main" val="190950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chor="t">
            <a:noAutofit/>
          </a:bodyPr>
          <a:lstStyle/>
          <a:p>
            <a:r>
              <a:rPr lang="en-US" sz="3200" b="1" dirty="0" smtClean="0">
                <a:effectLst>
                  <a:outerShdw blurRad="38100" dist="38100" dir="2700000" algn="tl">
                    <a:srgbClr val="000000">
                      <a:alpha val="43137"/>
                    </a:srgbClr>
                  </a:outerShdw>
                </a:effectLst>
              </a:rPr>
              <a:t>Jacob </a:t>
            </a:r>
            <a:r>
              <a:rPr lang="en-US" sz="3200" b="1" dirty="0">
                <a:effectLst>
                  <a:outerShdw blurRad="38100" dist="38100" dir="2700000" algn="tl">
                    <a:srgbClr val="000000">
                      <a:alpha val="43137"/>
                    </a:srgbClr>
                  </a:outerShdw>
                </a:effectLst>
              </a:rPr>
              <a:t>went close to his father Isaac, who touched him and </a:t>
            </a:r>
            <a:r>
              <a:rPr lang="en-US" sz="3200" b="1" dirty="0" smtClean="0">
                <a:effectLst>
                  <a:outerShdw blurRad="38100" dist="38100" dir="2700000" algn="tl">
                    <a:srgbClr val="000000">
                      <a:alpha val="43137"/>
                    </a:srgbClr>
                  </a:outerShdw>
                </a:effectLst>
              </a:rPr>
              <a:t>said,</a:t>
            </a:r>
            <a:endParaRPr lang="en-US" sz="3200" b="1" dirty="0">
              <a:effectLst>
                <a:outerShdw blurRad="38100" dist="38100" dir="2700000" algn="tl">
                  <a:srgbClr val="000000">
                    <a:alpha val="43137"/>
                  </a:srgbClr>
                </a:outerShdw>
              </a:effectLst>
            </a:endParaRPr>
          </a:p>
        </p:txBody>
      </p:sp>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5" name="Rounded Rectangular Callout 4"/>
          <p:cNvSpPr/>
          <p:nvPr/>
        </p:nvSpPr>
        <p:spPr>
          <a:xfrm>
            <a:off x="152400" y="1219200"/>
            <a:ext cx="3048000" cy="2819400"/>
          </a:xfrm>
          <a:prstGeom prst="wedgeRoundRectCallout">
            <a:avLst>
              <a:gd name="adj1" fmla="val 55021"/>
              <a:gd name="adj2" fmla="val 224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The voice is the voice of Jacob, but the hands are the hands of Esau.</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6" name="Title 1"/>
          <p:cNvSpPr txBox="1">
            <a:spLocks/>
          </p:cNvSpPr>
          <p:nvPr/>
        </p:nvSpPr>
        <p:spPr>
          <a:xfrm>
            <a:off x="457200" y="152400"/>
            <a:ext cx="8229600" cy="16002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He did not recognize him, for his hands were hairy like those of his brother Esau; so he proceeded to bless him.</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736546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7" name="Rounded Rectangular Callout 6"/>
          <p:cNvSpPr/>
          <p:nvPr/>
        </p:nvSpPr>
        <p:spPr>
          <a:xfrm>
            <a:off x="304800" y="609600"/>
            <a:ext cx="3048000" cy="1524000"/>
          </a:xfrm>
          <a:prstGeom prst="wedgeRoundRectCallout">
            <a:avLst>
              <a:gd name="adj1" fmla="val 36044"/>
              <a:gd name="adj2" fmla="val 10517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“Are you really my son Esau?” he asked.</a:t>
            </a:r>
            <a:endParaRPr lang="en-US" sz="3200" dirty="0">
              <a:solidFill>
                <a:schemeClr val="bg1"/>
              </a:solidFill>
            </a:endParaRPr>
          </a:p>
        </p:txBody>
      </p:sp>
      <p:sp>
        <p:nvSpPr>
          <p:cNvPr id="9" name="Rectangular Callout 8"/>
          <p:cNvSpPr/>
          <p:nvPr/>
        </p:nvSpPr>
        <p:spPr>
          <a:xfrm>
            <a:off x="6248400" y="533400"/>
            <a:ext cx="1981200" cy="1143000"/>
          </a:xfrm>
          <a:prstGeom prst="wedgeRectCallout">
            <a:avLst>
              <a:gd name="adj1" fmla="val -84677"/>
              <a:gd name="adj2" fmla="val 17108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“I am,” he replied.</a:t>
            </a:r>
            <a:endParaRPr lang="en-US" sz="2600" dirty="0"/>
          </a:p>
        </p:txBody>
      </p:sp>
    </p:spTree>
    <p:extLst>
      <p:ext uri="{BB962C8B-B14F-4D97-AF65-F5344CB8AC3E}">
        <p14:creationId xmlns:p14="http://schemas.microsoft.com/office/powerpoint/2010/main" val="174882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1.bp.blogspot.com/-L9vPlpjJg2E/UH-FsLB5EII/AAAAAAAAFq4/4xgaF6LFlXc/s320/01_Ge_27_01_RG.jpg"/>
          <p:cNvPicPr>
            <a:picLocks noChangeAspect="1" noChangeArrowheads="1"/>
          </p:cNvPicPr>
          <p:nvPr/>
        </p:nvPicPr>
        <p:blipFill>
          <a:blip r:embed="rId2" cstate="print"/>
          <a:srcRect/>
          <a:stretch>
            <a:fillRect/>
          </a:stretch>
        </p:blipFill>
        <p:spPr bwMode="auto">
          <a:xfrm>
            <a:off x="3581400" y="1752600"/>
            <a:ext cx="5172364" cy="3733800"/>
          </a:xfrm>
          <a:prstGeom prst="rect">
            <a:avLst/>
          </a:prstGeom>
          <a:noFill/>
        </p:spPr>
      </p:pic>
      <p:pic>
        <p:nvPicPr>
          <p:cNvPr id="3" name="Picture 20" descr="http://3.bp.blogspot.com/-xDsLdlnoumY/UH-F0XPwjWI/AAAAAAAAFrA/yxI8WqttO0E/s320/01_Ge_27_02_RG.jpg"/>
          <p:cNvPicPr>
            <a:picLocks noChangeAspect="1" noChangeArrowheads="1"/>
          </p:cNvPicPr>
          <p:nvPr/>
        </p:nvPicPr>
        <p:blipFill>
          <a:blip r:embed="rId3" cstate="print"/>
          <a:srcRect/>
          <a:stretch>
            <a:fillRect/>
          </a:stretch>
        </p:blipFill>
        <p:spPr bwMode="auto">
          <a:xfrm>
            <a:off x="3276600" y="1752600"/>
            <a:ext cx="5664308" cy="4124326"/>
          </a:xfrm>
          <a:prstGeom prst="rect">
            <a:avLst/>
          </a:prstGeom>
          <a:noFill/>
        </p:spPr>
      </p:pic>
      <p:sp>
        <p:nvSpPr>
          <p:cNvPr id="6" name="Rectangular Callout 5"/>
          <p:cNvSpPr/>
          <p:nvPr/>
        </p:nvSpPr>
        <p:spPr>
          <a:xfrm>
            <a:off x="6248400" y="533400"/>
            <a:ext cx="2438400" cy="1219200"/>
          </a:xfrm>
          <a:prstGeom prst="wedgeRectCallout">
            <a:avLst>
              <a:gd name="adj1" fmla="val -18518"/>
              <a:gd name="adj2" fmla="val 88426"/>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Here I am.</a:t>
            </a:r>
            <a:endParaRPr lang="en-US" sz="3200" dirty="0">
              <a:solidFill>
                <a:schemeClr val="tx1"/>
              </a:solidFill>
            </a:endParaRPr>
          </a:p>
        </p:txBody>
      </p:sp>
      <p:sp>
        <p:nvSpPr>
          <p:cNvPr id="7" name="TextBox 6"/>
          <p:cNvSpPr txBox="1"/>
          <p:nvPr/>
        </p:nvSpPr>
        <p:spPr>
          <a:xfrm>
            <a:off x="5867400" y="6096000"/>
            <a:ext cx="2819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he answered.</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2438400" cy="762000"/>
          </a:xfrm>
        </p:spPr>
        <p:txBody>
          <a:bodyPr anchor="t">
            <a:noAutofit/>
          </a:bodyPr>
          <a:lstStyle/>
          <a:p>
            <a:r>
              <a:rPr lang="en-US" sz="3200" b="1" dirty="0" smtClean="0">
                <a:effectLst>
                  <a:outerShdw blurRad="38100" dist="38100" dir="2700000" algn="tl">
                    <a:srgbClr val="000000">
                      <a:alpha val="43137"/>
                    </a:srgbClr>
                  </a:outerShdw>
                </a:effectLst>
              </a:rPr>
              <a:t>Then he said, </a:t>
            </a:r>
            <a:br>
              <a:rPr lang="en-US" sz="32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5" name="Rounded Rectangular Callout 4"/>
          <p:cNvSpPr/>
          <p:nvPr/>
        </p:nvSpPr>
        <p:spPr>
          <a:xfrm>
            <a:off x="2590800" y="609600"/>
            <a:ext cx="6248400" cy="1447800"/>
          </a:xfrm>
          <a:prstGeom prst="wedgeRoundRectCallout">
            <a:avLst>
              <a:gd name="adj1" fmla="val -37996"/>
              <a:gd name="adj2" fmla="val 8939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My son, bring me some of your game to eat, so that I may give you my blessing.</a:t>
            </a:r>
            <a:endParaRPr lang="en-US" sz="3200" dirty="0">
              <a:solidFill>
                <a:schemeClr val="bg1"/>
              </a:solidFill>
            </a:endParaRPr>
          </a:p>
        </p:txBody>
      </p:sp>
      <p:pic>
        <p:nvPicPr>
          <p:cNvPr id="1026" name="Picture 2" descr="C:\Users\Robin\AppData\Local\Microsoft\Windows\Temporary Internet Files\Content.IE5\M489EWY8\MC90003025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419680">
            <a:off x="3823444" y="3099240"/>
            <a:ext cx="494295" cy="97917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http://2.bp.blogspot.com/-zI0J-onF92Q/UH-GOhudckI/AAAAAAAAFrY/d5eNiE5Lw74/s320/01_Ge_27_05_RG.jpg"/>
          <p:cNvPicPr>
            <a:picLocks noChangeAspect="1" noChangeArrowheads="1"/>
          </p:cNvPicPr>
          <p:nvPr/>
        </p:nvPicPr>
        <p:blipFill>
          <a:blip r:embed="rId2" cstate="print"/>
          <a:srcRect/>
          <a:stretch>
            <a:fillRect/>
          </a:stretch>
        </p:blipFill>
        <p:spPr bwMode="auto">
          <a:xfrm>
            <a:off x="1905000" y="1828800"/>
            <a:ext cx="5333999" cy="3733801"/>
          </a:xfrm>
          <a:prstGeom prst="rect">
            <a:avLst/>
          </a:prstGeom>
          <a:noFill/>
        </p:spPr>
      </p:pic>
      <p:sp>
        <p:nvSpPr>
          <p:cNvPr id="4" name="Title 1"/>
          <p:cNvSpPr txBox="1">
            <a:spLocks/>
          </p:cNvSpPr>
          <p:nvPr/>
        </p:nvSpPr>
        <p:spPr>
          <a:xfrm>
            <a:off x="533400" y="5410200"/>
            <a:ext cx="8229600" cy="11430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Jacob brought it to him and he ate; and he brought some wine and he drank.</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pic>
        <p:nvPicPr>
          <p:cNvPr id="1026" name="Picture 2" descr="C:\Users\Robin\AppData\Local\Microsoft\Windows\Temporary Internet Files\Content.IE5\M489EWY8\MC90003025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419680">
            <a:off x="3823444" y="3099240"/>
            <a:ext cx="494295" cy="979170"/>
          </a:xfrm>
          <a:prstGeom prst="rect">
            <a:avLst/>
          </a:prstGeom>
          <a:noFill/>
        </p:spPr>
      </p:pic>
    </p:spTree>
    <p:extLst>
      <p:ext uri="{BB962C8B-B14F-4D97-AF65-F5344CB8AC3E}">
        <p14:creationId xmlns:p14="http://schemas.microsoft.com/office/powerpoint/2010/main" val="2983599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6" descr="http://3.bp.blogspot.com/-HA5bMmXeESI/UH-GeEcuSbI/AAAAAAAAFrg/a0YnPi09ink/s320/01_Ge_27_06_RG.jpg"/>
          <p:cNvPicPr>
            <a:picLocks noChangeAspect="1" noChangeArrowheads="1"/>
          </p:cNvPicPr>
          <p:nvPr/>
        </p:nvPicPr>
        <p:blipFill>
          <a:blip r:embed="rId2" cstate="print"/>
          <a:srcRect/>
          <a:stretch>
            <a:fillRect/>
          </a:stretch>
        </p:blipFill>
        <p:spPr bwMode="auto">
          <a:xfrm>
            <a:off x="1524000" y="1524000"/>
            <a:ext cx="5731282" cy="4191000"/>
          </a:xfrm>
          <a:prstGeom prst="rect">
            <a:avLst/>
          </a:prstGeom>
          <a:noFill/>
        </p:spPr>
      </p:pic>
      <p:sp>
        <p:nvSpPr>
          <p:cNvPr id="2" name="Title 1"/>
          <p:cNvSpPr>
            <a:spLocks noGrp="1"/>
          </p:cNvSpPr>
          <p:nvPr>
            <p:ph type="title"/>
          </p:nvPr>
        </p:nvSpPr>
        <p:spPr>
          <a:xfrm>
            <a:off x="457200" y="152400"/>
            <a:ext cx="8229600" cy="762000"/>
          </a:xfrm>
        </p:spPr>
        <p:txBody>
          <a:bodyPr anchor="t">
            <a:noAutofit/>
          </a:bodyPr>
          <a:lstStyle/>
          <a:p>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his father Isaac said to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4" name="Rounded Rectangular Callout 3"/>
          <p:cNvSpPr/>
          <p:nvPr/>
        </p:nvSpPr>
        <p:spPr>
          <a:xfrm>
            <a:off x="1295400" y="685800"/>
            <a:ext cx="6781800" cy="990600"/>
          </a:xfrm>
          <a:prstGeom prst="wedgeRoundRectCallout">
            <a:avLst>
              <a:gd name="adj1" fmla="val -22270"/>
              <a:gd name="adj2" fmla="val 7822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 Come here, my son, and kiss me.</a:t>
            </a:r>
            <a:endParaRPr lang="en-US" sz="3200" dirty="0">
              <a:solidFill>
                <a:schemeClr val="bg1"/>
              </a:solidFill>
            </a:endParaRPr>
          </a:p>
        </p:txBody>
      </p:sp>
      <p:pic>
        <p:nvPicPr>
          <p:cNvPr id="2050" name="Picture 2" descr="C:\Users\Robin\AppData\Local\Microsoft\Windows\Temporary Internet Files\Content.IE5\PQGHAQEQ\MC90029018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735810">
            <a:off x="3076938" y="2891005"/>
            <a:ext cx="334519" cy="205135"/>
          </a:xfrm>
          <a:prstGeom prst="rect">
            <a:avLst/>
          </a:prstGeom>
          <a:noFill/>
        </p:spPr>
      </p:pic>
      <p:sp>
        <p:nvSpPr>
          <p:cNvPr id="6" name="TextBox 5"/>
          <p:cNvSpPr txBox="1"/>
          <p:nvPr/>
        </p:nvSpPr>
        <p:spPr>
          <a:xfrm>
            <a:off x="990600" y="5638800"/>
            <a:ext cx="69342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So he went to him and kissed him. </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943600" cy="2743200"/>
          </a:xfrm>
        </p:spPr>
        <p:txBody>
          <a:bodyPr anchor="t">
            <a:noAutofit/>
          </a:body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Isaac caught the smell of his clothes, he blessed him and said</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Ah, the smell of my son</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is like the smell of a field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that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has blessed</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075" name="Picture 3" descr="C:\Users\Robin\AppData\Local\Microsoft\Windows\Temporary Internet Files\Content.IE5\PQGHAQEQ\MP9004486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3352800"/>
            <a:ext cx="6417402" cy="3048000"/>
          </a:xfrm>
          <a:prstGeom prst="rect">
            <a:avLst/>
          </a:prstGeom>
          <a:noFill/>
        </p:spPr>
      </p:pic>
      <p:pic>
        <p:nvPicPr>
          <p:cNvPr id="3077" name="Picture 5" descr="http://tanyagrove.files.wordpress.com/2013/08/nose-clip-ar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133600"/>
            <a:ext cx="2773935" cy="2895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600200"/>
          </a:xfrm>
        </p:spPr>
        <p:txBody>
          <a:bodyPr anchor="t">
            <a:noAutofit/>
          </a:bodyPr>
          <a:lstStyle/>
          <a:p>
            <a:r>
              <a:rPr lang="en-US" sz="3200" b="1" dirty="0" smtClean="0">
                <a:effectLst>
                  <a:outerShdw blurRad="38100" dist="38100" dir="2700000" algn="tl">
                    <a:srgbClr val="000000">
                      <a:alpha val="43137"/>
                    </a:srgbClr>
                  </a:outerShdw>
                </a:effectLst>
              </a:rPr>
              <a:t>May </a:t>
            </a:r>
            <a:r>
              <a:rPr lang="en-US" sz="3200" b="1" dirty="0">
                <a:effectLst>
                  <a:outerShdw blurRad="38100" dist="38100" dir="2700000" algn="tl">
                    <a:srgbClr val="000000">
                      <a:alpha val="43137"/>
                    </a:srgbClr>
                  </a:outerShdw>
                </a:effectLst>
              </a:rPr>
              <a:t>God give you heaven’s dew</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earth’s richness—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 abundance of grain and new wine.</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4097" name="Picture 1" descr="C:\Users\Robin\AppData\Local\Microsoft\Windows\Temporary Internet Files\Content.IE5\M489EWY8\MP90044864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609600"/>
            <a:ext cx="2819400" cy="3759200"/>
          </a:xfrm>
          <a:prstGeom prst="rect">
            <a:avLst/>
          </a:prstGeom>
          <a:noFill/>
        </p:spPr>
      </p:pic>
      <p:pic>
        <p:nvPicPr>
          <p:cNvPr id="4099" name="Picture 3" descr="C:\Users\Robin\AppData\Local\Microsoft\Windows\Temporary Internet Files\Content.IE5\PQGHAQEQ\MC900441743[1].png"/>
          <p:cNvPicPr>
            <a:picLocks noChangeAspect="1" noChangeArrowheads="1"/>
          </p:cNvPicPr>
          <p:nvPr/>
        </p:nvPicPr>
        <p:blipFill>
          <a:blip r:embed="rId3" cstate="print"/>
          <a:srcRect/>
          <a:stretch>
            <a:fillRect/>
          </a:stretch>
        </p:blipFill>
        <p:spPr bwMode="auto">
          <a:xfrm>
            <a:off x="7010400" y="1752600"/>
            <a:ext cx="2743200" cy="2743200"/>
          </a:xfrm>
          <a:prstGeom prst="rect">
            <a:avLst/>
          </a:prstGeom>
          <a:noFill/>
        </p:spPr>
      </p:pic>
      <p:pic>
        <p:nvPicPr>
          <p:cNvPr id="4100" name="Picture 4" descr="C:\Users\Robin\AppData\Local\Microsoft\Windows\Temporary Internet Files\Content.IE5\PQGHAQEQ\MC90041277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685800"/>
            <a:ext cx="1063782" cy="3444844"/>
          </a:xfrm>
          <a:prstGeom prst="rect">
            <a:avLst/>
          </a:prstGeom>
          <a:noFill/>
        </p:spPr>
      </p:pic>
      <p:pic>
        <p:nvPicPr>
          <p:cNvPr id="4102" name="Picture 6" descr="C:\Users\Robin\AppData\Local\Microsoft\Windows\Temporary Internet Files\Content.IE5\M489EWY8\MP90044249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533400"/>
            <a:ext cx="2584076" cy="38875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05400"/>
          </a:xfrm>
        </p:spPr>
        <p:txBody>
          <a:bodyPr anchor="t">
            <a:noAutofit/>
          </a:bodyPr>
          <a:lstStyle/>
          <a:p>
            <a:r>
              <a:rPr lang="en-US" sz="3200" b="1" dirty="0" smtClean="0">
                <a:effectLst>
                  <a:outerShdw blurRad="38100" dist="38100" dir="2700000" algn="tl">
                    <a:srgbClr val="000000">
                      <a:alpha val="43137"/>
                    </a:srgbClr>
                  </a:outerShdw>
                </a:effectLst>
              </a:rPr>
              <a:t>May </a:t>
            </a:r>
            <a:r>
              <a:rPr lang="en-US" sz="3200" b="1" dirty="0">
                <a:effectLst>
                  <a:outerShdw blurRad="38100" dist="38100" dir="2700000" algn="tl">
                    <a:srgbClr val="000000">
                      <a:alpha val="43137"/>
                    </a:srgbClr>
                  </a:outerShdw>
                </a:effectLst>
              </a:rPr>
              <a:t>nations serve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peoples bow down to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Be lord over your brothers,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may the sons of your mother bow down to you.</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6866" name="Picture 2" descr="C:\Users\Robin\AppData\Local\Microsoft\Windows\Temporary Internet Files\Content.IE5\JHXTPYMX\dglxasset[2].aspx"/>
          <p:cNvPicPr>
            <a:picLocks noChangeAspect="1" noChangeArrowheads="1"/>
          </p:cNvPicPr>
          <p:nvPr/>
        </p:nvPicPr>
        <p:blipFill>
          <a:blip r:embed="rId2" cstate="email">
            <a:extLst>
              <a:ext uri="{28A0092B-C50C-407E-A947-70E740481C1C}">
                <a14:useLocalDpi xmlns:a14="http://schemas.microsoft.com/office/drawing/2010/main"/>
              </a:ext>
            </a:extLst>
          </a:blip>
          <a:srcRect l="38168" t="37594" r="6701"/>
          <a:stretch>
            <a:fillRect/>
          </a:stretch>
        </p:blipFill>
        <p:spPr bwMode="auto">
          <a:xfrm>
            <a:off x="1821863" y="3581400"/>
            <a:ext cx="1454737" cy="1671828"/>
          </a:xfrm>
          <a:prstGeom prst="rect">
            <a:avLst/>
          </a:prstGeom>
          <a:noFill/>
        </p:spPr>
      </p:pic>
      <p:pic>
        <p:nvPicPr>
          <p:cNvPr id="36867" name="Picture 3" descr="C:\Users\Robin\AppData\Local\Microsoft\Windows\Temporary Internet Files\Content.IE5\M489EWY8\dglxasset[4].asp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343400"/>
            <a:ext cx="2492530" cy="1941576"/>
          </a:xfrm>
          <a:prstGeom prst="rect">
            <a:avLst/>
          </a:prstGeom>
          <a:noFill/>
        </p:spPr>
      </p:pic>
      <p:pic>
        <p:nvPicPr>
          <p:cNvPr id="36868" name="Picture 4" descr="C:\Users\Robin\AppData\Local\Microsoft\Windows\Temporary Internet Files\Content.IE5\JHXTPYMX\dglxasset[3].aspx"/>
          <p:cNvPicPr>
            <a:picLocks noChangeAspect="1" noChangeArrowheads="1"/>
          </p:cNvPicPr>
          <p:nvPr/>
        </p:nvPicPr>
        <p:blipFill>
          <a:blip r:embed="rId4" cstate="email">
            <a:extLst>
              <a:ext uri="{28A0092B-C50C-407E-A947-70E740481C1C}">
                <a14:useLocalDpi xmlns:a14="http://schemas.microsoft.com/office/drawing/2010/main"/>
              </a:ext>
            </a:extLst>
          </a:blip>
          <a:srcRect l="59463" t="38251"/>
          <a:stretch>
            <a:fillRect/>
          </a:stretch>
        </p:blipFill>
        <p:spPr bwMode="auto">
          <a:xfrm flipH="1">
            <a:off x="3048000" y="4648200"/>
            <a:ext cx="1260653" cy="1492600"/>
          </a:xfrm>
          <a:prstGeom prst="rect">
            <a:avLst/>
          </a:prstGeom>
          <a:noFill/>
        </p:spPr>
      </p:pic>
      <p:pic>
        <p:nvPicPr>
          <p:cNvPr id="7" name="Picture 28" descr="http://4.bp.blogspot.com/-ADNpLAYKibc/UH-GlvmfFtI/AAAAAAAAFro/krkS5T4DOoA/s320/01_Ge_27_07_RG.jpg"/>
          <p:cNvPicPr>
            <a:picLocks noChangeAspect="1" noChangeArrowheads="1"/>
          </p:cNvPicPr>
          <p:nvPr/>
        </p:nvPicPr>
        <p:blipFill>
          <a:blip r:embed="rId5" cstate="print"/>
          <a:srcRect/>
          <a:stretch>
            <a:fillRect/>
          </a:stretch>
        </p:blipFill>
        <p:spPr bwMode="auto">
          <a:xfrm>
            <a:off x="4800600" y="3536632"/>
            <a:ext cx="4038600" cy="297846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05400"/>
          </a:xfrm>
        </p:spPr>
        <p:txBody>
          <a:bodyPr anchor="t">
            <a:noAutofit/>
          </a:bodyPr>
          <a:lstStyle/>
          <a:p>
            <a:r>
              <a:rPr lang="en-US" sz="3200" b="1" dirty="0" smtClean="0">
                <a:effectLst>
                  <a:outerShdw blurRad="38100" dist="38100" dir="2700000" algn="tl">
                    <a:srgbClr val="000000">
                      <a:alpha val="43137"/>
                    </a:srgbClr>
                  </a:outerShdw>
                </a:effectLst>
              </a:rPr>
              <a:t>May </a:t>
            </a:r>
            <a:r>
              <a:rPr lang="en-US" sz="3200" b="1" dirty="0">
                <a:effectLst>
                  <a:outerShdw blurRad="38100" dist="38100" dir="2700000" algn="tl">
                    <a:srgbClr val="000000">
                      <a:alpha val="43137"/>
                    </a:srgbClr>
                  </a:outerShdw>
                </a:effectLst>
              </a:rPr>
              <a:t>those who curse you be cursed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those who bless you be blessed</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 name="Picture 2" descr="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1752600"/>
            <a:ext cx="3352800" cy="44323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981200"/>
            <a:ext cx="4354644" cy="3124200"/>
          </a:xfrm>
          <a:prstGeom prst="rect">
            <a:avLst/>
          </a:prstGeom>
        </p:spPr>
      </p:pic>
    </p:spTree>
    <p:extLst>
      <p:ext uri="{BB962C8B-B14F-4D97-AF65-F5344CB8AC3E}">
        <p14:creationId xmlns:p14="http://schemas.microsoft.com/office/powerpoint/2010/main" val="3854385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514600"/>
          </a:xfrm>
        </p:spPr>
        <p:txBody>
          <a:bodyPr anchor="t">
            <a:noAutofit/>
          </a:bodyPr>
          <a:lstStyle/>
          <a:p>
            <a:r>
              <a:rPr lang="en-US" sz="3200" b="1" dirty="0" smtClean="0">
                <a:effectLst>
                  <a:outerShdw blurRad="38100" dist="38100" dir="2700000" algn="tl">
                    <a:srgbClr val="000000">
                      <a:alpha val="43137"/>
                    </a:srgbClr>
                  </a:outerShdw>
                </a:effectLst>
              </a:rPr>
              <a:t>After </a:t>
            </a:r>
            <a:r>
              <a:rPr lang="en-US" sz="3200" b="1" dirty="0">
                <a:effectLst>
                  <a:outerShdw blurRad="38100" dist="38100" dir="2700000" algn="tl">
                    <a:srgbClr val="000000">
                      <a:alpha val="43137"/>
                    </a:srgbClr>
                  </a:outerShdw>
                </a:effectLst>
              </a:rPr>
              <a:t>Isaac finished blessing him, and Jacob had scarcely left his father’s presence, his brother Esau came in from hunting. </a:t>
            </a:r>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too prepared some tasty food and brought it to his </a:t>
            </a:r>
            <a:r>
              <a:rPr lang="en-US" sz="3200" b="1" dirty="0" smtClean="0">
                <a:effectLst>
                  <a:outerShdw blurRad="38100" dist="38100" dir="2700000" algn="tl">
                    <a:srgbClr val="000000">
                      <a:alpha val="43137"/>
                    </a:srgbClr>
                  </a:outerShdw>
                </a:effectLst>
              </a:rPr>
              <a:t>father</a:t>
            </a:r>
            <a:r>
              <a:rPr lang="en-US" sz="3200" b="1" dirty="0">
                <a:effectLst>
                  <a:outerShdw blurRad="38100" dist="38100" dir="2700000" algn="tl">
                    <a:srgbClr val="000000">
                      <a:alpha val="43137"/>
                    </a:srgbClr>
                  </a:outerShdw>
                </a:effectLst>
              </a:rPr>
              <a:t>.</a:t>
            </a:r>
          </a:p>
        </p:txBody>
      </p:sp>
      <p:pic>
        <p:nvPicPr>
          <p:cNvPr id="4"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3429000" y="2590800"/>
            <a:ext cx="4741268" cy="3352800"/>
          </a:xfrm>
          <a:prstGeom prst="rect">
            <a:avLst/>
          </a:prstGeom>
          <a:noFill/>
        </p:spPr>
      </p:pic>
      <p:pic>
        <p:nvPicPr>
          <p:cNvPr id="5123"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276600"/>
            <a:ext cx="2044700" cy="13081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sp>
        <p:nvSpPr>
          <p:cNvPr id="2" name="Title 1"/>
          <p:cNvSpPr>
            <a:spLocks noGrp="1"/>
          </p:cNvSpPr>
          <p:nvPr>
            <p:ph type="title"/>
          </p:nvPr>
        </p:nvSpPr>
        <p:spPr>
          <a:xfrm>
            <a:off x="457200" y="152400"/>
            <a:ext cx="4343400" cy="685800"/>
          </a:xfrm>
        </p:spPr>
        <p:txBody>
          <a:bodyPr anchor="t">
            <a:noAutofit/>
          </a:bodyPr>
          <a:lstStyle/>
          <a:p>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he said to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4" name="Rectangular Callout 3"/>
          <p:cNvSpPr/>
          <p:nvPr/>
        </p:nvSpPr>
        <p:spPr>
          <a:xfrm>
            <a:off x="5867400" y="1447800"/>
            <a:ext cx="3048000" cy="3581400"/>
          </a:xfrm>
          <a:prstGeom prst="wedgeRectCallout">
            <a:avLst>
              <a:gd name="adj1" fmla="val -93711"/>
              <a:gd name="adj2" fmla="val 6411"/>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My father, please sit up and eat some of my game, so that you may give me your blessing.</a:t>
            </a:r>
            <a:endParaRPr lang="en-US" sz="3200" dirty="0">
              <a:solidFill>
                <a:schemeClr val="tx1"/>
              </a:solidFill>
            </a:endParaRPr>
          </a:p>
        </p:txBody>
      </p:sp>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sp>
        <p:nvSpPr>
          <p:cNvPr id="7" name="Title 1"/>
          <p:cNvSpPr txBox="1">
            <a:spLocks/>
          </p:cNvSpPr>
          <p:nvPr/>
        </p:nvSpPr>
        <p:spPr>
          <a:xfrm>
            <a:off x="228600" y="152400"/>
            <a:ext cx="8229600" cy="6858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His father Isaac asked him,</a:t>
            </a:r>
            <a:b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b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
        <p:nvSpPr>
          <p:cNvPr id="3" name="Rounded Rectangular Callout 2"/>
          <p:cNvSpPr/>
          <p:nvPr/>
        </p:nvSpPr>
        <p:spPr>
          <a:xfrm>
            <a:off x="1219200" y="1143000"/>
            <a:ext cx="3276600" cy="685800"/>
          </a:xfrm>
          <a:prstGeom prst="wedgeRoundRectCallout">
            <a:avLst>
              <a:gd name="adj1" fmla="val -38046"/>
              <a:gd name="adj2" fmla="val 16932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Who are you?</a:t>
            </a:r>
            <a:endParaRPr lang="en-US" sz="3200" dirty="0">
              <a:solidFill>
                <a:schemeClr val="bg1"/>
              </a:solidFill>
            </a:endParaRPr>
          </a:p>
        </p:txBody>
      </p:sp>
    </p:spTree>
    <p:extLst>
      <p:ext uri="{BB962C8B-B14F-4D97-AF65-F5344CB8AC3E}">
        <p14:creationId xmlns:p14="http://schemas.microsoft.com/office/powerpoint/2010/main" val="86231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4" name="Rounded Rectangular Callout 3"/>
          <p:cNvSpPr/>
          <p:nvPr/>
        </p:nvSpPr>
        <p:spPr>
          <a:xfrm>
            <a:off x="381000" y="381000"/>
            <a:ext cx="8077200" cy="990600"/>
          </a:xfrm>
          <a:prstGeom prst="wedgeRoundRectCallout">
            <a:avLst>
              <a:gd name="adj1" fmla="val -28774"/>
              <a:gd name="adj2" fmla="val 22573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rPr>
              <a:t>Isaac said</a:t>
            </a:r>
            <a:r>
              <a:rPr lang="en-US" sz="3200" b="1" dirty="0" smtClean="0">
                <a:solidFill>
                  <a:schemeClr val="bg1"/>
                </a:solidFill>
                <a:effectLst>
                  <a:outerShdw blurRad="38100" dist="38100" dir="2700000" algn="tl">
                    <a:srgbClr val="000000">
                      <a:alpha val="43137"/>
                    </a:srgbClr>
                  </a:outerShdw>
                </a:effectLst>
              </a:rPr>
              <a:t>, I am now an old man and don’t know the day of my death.</a:t>
            </a:r>
            <a:endParaRPr lang="en-US" sz="3200" dirty="0">
              <a:solidFill>
                <a:schemeClr val="bg1"/>
              </a:solidFill>
            </a:endParaRPr>
          </a:p>
        </p:txBody>
      </p:sp>
      <p:sp>
        <p:nvSpPr>
          <p:cNvPr id="2" name="Title 1"/>
          <p:cNvSpPr>
            <a:spLocks noGrp="1"/>
          </p:cNvSpPr>
          <p:nvPr>
            <p:ph type="title"/>
          </p:nvPr>
        </p:nvSpPr>
        <p:spPr>
          <a:xfrm>
            <a:off x="6652491" y="5181600"/>
            <a:ext cx="2514600" cy="914400"/>
          </a:xfrm>
          <a:noFill/>
        </p:spPr>
        <p:txBody>
          <a:bodyPr>
            <a:noAutofit/>
          </a:bodyPr>
          <a:lstStyle/>
          <a:p>
            <a:r>
              <a:rPr lang="en-US" sz="3200" b="1" dirty="0">
                <a:solidFill>
                  <a:schemeClr val="tx1"/>
                </a:solidFill>
                <a:effectLst>
                  <a:outerShdw blurRad="38100" dist="38100" dir="2700000" algn="tl">
                    <a:srgbClr val="000000">
                      <a:alpha val="43137"/>
                    </a:srgbClr>
                  </a:outerShdw>
                </a:effectLst>
              </a:rPr>
              <a:t/>
            </a:r>
            <a:br>
              <a:rPr lang="en-US" sz="3200" b="1" dirty="0">
                <a:solidFill>
                  <a:schemeClr val="tx1"/>
                </a:solidFill>
                <a:effectLst>
                  <a:outerShdw blurRad="38100" dist="38100" dir="2700000" algn="tl">
                    <a:srgbClr val="000000">
                      <a:alpha val="43137"/>
                    </a:srgbClr>
                  </a:outerShdw>
                </a:effectLst>
              </a:rPr>
            </a:br>
            <a:endParaRPr lang="en-US"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8625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905000" y="2133600"/>
            <a:ext cx="4849025" cy="3429000"/>
          </a:xfrm>
          <a:prstGeom prst="rect">
            <a:avLst/>
          </a:prstGeom>
          <a:noFill/>
        </p:spPr>
      </p:pic>
      <p:pic>
        <p:nvPicPr>
          <p:cNvPr id="6" name="Picture 3" descr="C:\Users\Robin\AppData\Local\Microsoft\Windows\Temporary Internet Files\Content.IE5\JHXTPYMX\MC90043548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276600"/>
            <a:ext cx="2044700" cy="1308100"/>
          </a:xfrm>
          <a:prstGeom prst="rect">
            <a:avLst/>
          </a:prstGeom>
          <a:noFill/>
        </p:spPr>
      </p:pic>
      <p:pic>
        <p:nvPicPr>
          <p:cNvPr id="8" name="Picture 28" descr="http://4.bp.blogspot.com/-ADNpLAYKibc/UH-GlvmfFtI/AAAAAAAAFro/krkS5T4DOoA/s320/01_Ge_27_07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799" y="1828800"/>
            <a:ext cx="1589569" cy="1524000"/>
          </a:xfrm>
          <a:prstGeom prst="rect">
            <a:avLst/>
          </a:prstGeom>
          <a:noFill/>
        </p:spPr>
      </p:pic>
      <p:sp>
        <p:nvSpPr>
          <p:cNvPr id="10" name="Rectangular Callout 9"/>
          <p:cNvSpPr/>
          <p:nvPr/>
        </p:nvSpPr>
        <p:spPr>
          <a:xfrm>
            <a:off x="6019800" y="1143000"/>
            <a:ext cx="3048000" cy="1905000"/>
          </a:xfrm>
          <a:prstGeom prst="wedgeRectCallout">
            <a:avLst>
              <a:gd name="adj1" fmla="val -89480"/>
              <a:gd name="adj2" fmla="val 49326"/>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I am your son, he answered,  your firstborn, Esau.</a:t>
            </a:r>
            <a:endParaRPr lang="en-US" sz="3200" dirty="0">
              <a:solidFill>
                <a:schemeClr val="tx1"/>
              </a:solidFill>
            </a:endParaRPr>
          </a:p>
        </p:txBody>
      </p:sp>
    </p:spTree>
    <p:extLst>
      <p:ext uri="{BB962C8B-B14F-4D97-AF65-F5344CB8AC3E}">
        <p14:creationId xmlns:p14="http://schemas.microsoft.com/office/powerpoint/2010/main" val="4265836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2286000" y="1219200"/>
            <a:ext cx="6640746" cy="4876800"/>
          </a:xfrm>
          <a:prstGeom prst="rect">
            <a:avLst/>
          </a:prstGeom>
          <a:noFill/>
        </p:spPr>
      </p:pic>
      <p:sp>
        <p:nvSpPr>
          <p:cNvPr id="2" name="Title 1"/>
          <p:cNvSpPr>
            <a:spLocks noGrp="1"/>
          </p:cNvSpPr>
          <p:nvPr>
            <p:ph type="title"/>
          </p:nvPr>
        </p:nvSpPr>
        <p:spPr>
          <a:xfrm>
            <a:off x="457200" y="152400"/>
            <a:ext cx="8229600" cy="762000"/>
          </a:xfrm>
        </p:spPr>
        <p:txBody>
          <a:bodyPr anchor="t">
            <a:noAutofit/>
          </a:bodyPr>
          <a:lstStyle/>
          <a:p>
            <a:r>
              <a:rPr lang="en-US" sz="3200" b="1" dirty="0" smtClean="0">
                <a:effectLst>
                  <a:outerShdw blurRad="38100" dist="38100" dir="2700000" algn="tl">
                    <a:srgbClr val="000000">
                      <a:alpha val="43137"/>
                    </a:srgbClr>
                  </a:outerShdw>
                </a:effectLst>
              </a:rPr>
              <a:t>Isaac </a:t>
            </a:r>
            <a:r>
              <a:rPr lang="en-US" sz="3200" b="1" dirty="0">
                <a:effectLst>
                  <a:outerShdw blurRad="38100" dist="38100" dir="2700000" algn="tl">
                    <a:srgbClr val="000000">
                      <a:alpha val="43137"/>
                    </a:srgbClr>
                  </a:outerShdw>
                </a:effectLst>
              </a:rPr>
              <a:t>trembled violently and said, </a:t>
            </a:r>
          </a:p>
        </p:txBody>
      </p:sp>
      <p:sp>
        <p:nvSpPr>
          <p:cNvPr id="4" name="Rounded Rectangular Callout 3"/>
          <p:cNvSpPr/>
          <p:nvPr/>
        </p:nvSpPr>
        <p:spPr>
          <a:xfrm>
            <a:off x="0" y="1143000"/>
            <a:ext cx="3657600" cy="5105400"/>
          </a:xfrm>
          <a:prstGeom prst="wedgeRoundRectCallout">
            <a:avLst>
              <a:gd name="adj1" fmla="val 55568"/>
              <a:gd name="adj2" fmla="val -10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Who was it, then, that hunted game and brought it to me?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2286000" y="1219200"/>
            <a:ext cx="6640746" cy="4876800"/>
          </a:xfrm>
          <a:prstGeom prst="rect">
            <a:avLst/>
          </a:prstGeom>
          <a:noFill/>
        </p:spPr>
      </p:pic>
      <p:sp>
        <p:nvSpPr>
          <p:cNvPr id="4" name="Rounded Rectangular Callout 3"/>
          <p:cNvSpPr/>
          <p:nvPr/>
        </p:nvSpPr>
        <p:spPr>
          <a:xfrm>
            <a:off x="0" y="1143000"/>
            <a:ext cx="3657600" cy="5105400"/>
          </a:xfrm>
          <a:prstGeom prst="wedgeRoundRectCallout">
            <a:avLst>
              <a:gd name="adj1" fmla="val 55568"/>
              <a:gd name="adj2" fmla="val -10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I ate it just before you came and I blessed him—and indeed he will be blessed!</a:t>
            </a:r>
            <a:endParaRPr lang="en-US" sz="3200" dirty="0">
              <a:solidFill>
                <a:schemeClr val="bg1"/>
              </a:solidFill>
            </a:endParaRPr>
          </a:p>
        </p:txBody>
      </p:sp>
    </p:spTree>
    <p:extLst>
      <p:ext uri="{BB962C8B-B14F-4D97-AF65-F5344CB8AC3E}">
        <p14:creationId xmlns:p14="http://schemas.microsoft.com/office/powerpoint/2010/main" val="2614514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676400"/>
            <a:ext cx="6640746" cy="4876800"/>
          </a:xfrm>
          <a:prstGeom prst="rect">
            <a:avLst/>
          </a:prstGeom>
          <a:noFill/>
        </p:spPr>
      </p:pic>
      <p:sp>
        <p:nvSpPr>
          <p:cNvPr id="2" name="Title 1"/>
          <p:cNvSpPr>
            <a:spLocks noGrp="1"/>
          </p:cNvSpPr>
          <p:nvPr>
            <p:ph type="title"/>
          </p:nvPr>
        </p:nvSpPr>
        <p:spPr>
          <a:xfrm>
            <a:off x="228600" y="152400"/>
            <a:ext cx="8763000" cy="1295400"/>
          </a:xfrm>
        </p:spPr>
        <p:txBody>
          <a:bodyPr anchor="t">
            <a:noAutofit/>
          </a:bodyPr>
          <a:lstStyle/>
          <a:p>
            <a:r>
              <a:rPr lang="en-US" sz="3150" b="1" dirty="0" smtClean="0">
                <a:effectLst>
                  <a:outerShdw blurRad="38100" dist="38100" dir="2700000" algn="tl">
                    <a:srgbClr val="000000">
                      <a:alpha val="43137"/>
                    </a:srgbClr>
                  </a:outerShdw>
                </a:effectLst>
              </a:rPr>
              <a:t>When </a:t>
            </a:r>
            <a:r>
              <a:rPr lang="en-US" sz="3150" b="1" dirty="0">
                <a:effectLst>
                  <a:outerShdw blurRad="38100" dist="38100" dir="2700000" algn="tl">
                    <a:srgbClr val="000000">
                      <a:alpha val="43137"/>
                    </a:srgbClr>
                  </a:outerShdw>
                </a:effectLst>
              </a:rPr>
              <a:t>Esau heard his father’s words, he burst out with a loud and bitter cry and said to his father</a:t>
            </a:r>
            <a:r>
              <a:rPr lang="en-US" sz="3150" b="1" dirty="0" smtClean="0">
                <a:effectLst>
                  <a:outerShdw blurRad="38100" dist="38100" dir="2700000" algn="tl">
                    <a:srgbClr val="000000">
                      <a:alpha val="43137"/>
                    </a:srgbClr>
                  </a:outerShdw>
                </a:effectLst>
              </a:rPr>
              <a:t>,</a:t>
            </a:r>
            <a:endParaRPr lang="en-US" sz="3150" b="1" dirty="0">
              <a:effectLst>
                <a:outerShdw blurRad="38100" dist="38100" dir="2700000" algn="tl">
                  <a:srgbClr val="000000">
                    <a:alpha val="43137"/>
                  </a:srgbClr>
                </a:outerShdw>
              </a:effectLst>
            </a:endParaRPr>
          </a:p>
        </p:txBody>
      </p:sp>
      <p:sp>
        <p:nvSpPr>
          <p:cNvPr id="4" name="Rectangular Callout 3"/>
          <p:cNvSpPr/>
          <p:nvPr/>
        </p:nvSpPr>
        <p:spPr>
          <a:xfrm>
            <a:off x="5867400" y="1447800"/>
            <a:ext cx="3048000" cy="1143000"/>
          </a:xfrm>
          <a:prstGeom prst="wedgeRectCallout">
            <a:avLst>
              <a:gd name="adj1" fmla="val -87557"/>
              <a:gd name="adj2" fmla="val 2692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Bless me—me too, my father!</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5" name="Rounded Rectangular Callout 4"/>
          <p:cNvSpPr/>
          <p:nvPr/>
        </p:nvSpPr>
        <p:spPr>
          <a:xfrm>
            <a:off x="0" y="4419600"/>
            <a:ext cx="3657600" cy="2209800"/>
          </a:xfrm>
          <a:prstGeom prst="wedgeRoundRectCallout">
            <a:avLst>
              <a:gd name="adj1" fmla="val 11337"/>
              <a:gd name="adj2" fmla="val -8007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Your brother came deceitfully and took your blessing.</a:t>
            </a:r>
            <a:endParaRPr lang="en-US" sz="3200" dirty="0">
              <a:solidFill>
                <a:schemeClr val="bg1"/>
              </a:solidFill>
            </a:endParaRPr>
          </a:p>
        </p:txBody>
      </p:sp>
      <p:sp>
        <p:nvSpPr>
          <p:cNvPr id="6" name="Title 1"/>
          <p:cNvSpPr txBox="1">
            <a:spLocks/>
          </p:cNvSpPr>
          <p:nvPr/>
        </p:nvSpPr>
        <p:spPr>
          <a:xfrm>
            <a:off x="914400" y="304800"/>
            <a:ext cx="2743200" cy="762000"/>
          </a:xfrm>
          <a:prstGeom prst="rect">
            <a:avLst/>
          </a:prstGeom>
          <a:ln w="6350" cap="rnd">
            <a:noFill/>
          </a:ln>
        </p:spPr>
        <p:txBody>
          <a:bodyPr vert="horz" rtlCol="0" anchor="t" anchorCtr="0">
            <a:noAutofit/>
          </a:bodyPr>
          <a:lstStyle/>
          <a:p>
            <a:pPr lvl="0">
              <a:spcBef>
                <a:spcPct val="0"/>
              </a:spcBef>
            </a:pPr>
            <a:r>
              <a:rPr lang="en-US" sz="3200" b="1" dirty="0" smtClean="0">
                <a:effectLst>
                  <a:outerShdw blurRad="38100" dist="38100" dir="2700000" algn="tl">
                    <a:srgbClr val="000000">
                      <a:alpha val="43137"/>
                    </a:srgbClr>
                  </a:outerShdw>
                </a:effectLst>
              </a:rPr>
              <a:t>But he said,</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330482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2" name="Title 1"/>
          <p:cNvSpPr>
            <a:spLocks noGrp="1"/>
          </p:cNvSpPr>
          <p:nvPr>
            <p:ph type="title"/>
          </p:nvPr>
        </p:nvSpPr>
        <p:spPr>
          <a:xfrm>
            <a:off x="533400" y="457200"/>
            <a:ext cx="2514600" cy="685800"/>
          </a:xfrm>
        </p:spPr>
        <p:txBody>
          <a:bodyPr anchor="t">
            <a:noAutofit/>
          </a:bodyPr>
          <a:lstStyle/>
          <a:p>
            <a:r>
              <a:rPr lang="en-US" sz="3200" b="1" dirty="0" smtClean="0">
                <a:effectLst>
                  <a:outerShdw blurRad="38100" dist="38100" dir="2700000" algn="tl">
                    <a:srgbClr val="000000">
                      <a:alpha val="43137"/>
                    </a:srgbClr>
                  </a:outerShdw>
                </a:effectLst>
              </a:rPr>
              <a:t>Esau </a:t>
            </a:r>
            <a:r>
              <a:rPr lang="en-US" sz="3200" b="1" dirty="0">
                <a:effectLst>
                  <a:outerShdw blurRad="38100" dist="38100" dir="2700000" algn="tl">
                    <a:srgbClr val="000000">
                      <a:alpha val="43137"/>
                    </a:srgbClr>
                  </a:outerShdw>
                </a:effectLst>
              </a:rPr>
              <a:t>said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4" name="Rectangular Callout 3"/>
          <p:cNvSpPr/>
          <p:nvPr/>
        </p:nvSpPr>
        <p:spPr>
          <a:xfrm>
            <a:off x="5410200" y="1447800"/>
            <a:ext cx="3733800" cy="4572000"/>
          </a:xfrm>
          <a:prstGeom prst="wedgeRectCallout">
            <a:avLst>
              <a:gd name="adj1" fmla="val -70030"/>
              <a:gd name="adj2" fmla="val -3179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Isn’t he rightly named Jacob? This is the second time he has taken advantage of me:</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34Qw6_T76yA/UH-Gy7NCq4I/AAAAAAAAFrw/PWAJR__WJBo/s320/01_Ge_27_08_RG.jpg"/>
          <p:cNvPicPr>
            <a:picLocks noChangeAspect="1" noChangeArrowheads="1"/>
          </p:cNvPicPr>
          <p:nvPr/>
        </p:nvPicPr>
        <p:blipFill>
          <a:blip r:embed="rId2" cstate="print"/>
          <a:srcRect/>
          <a:stretch>
            <a:fillRect/>
          </a:stretch>
        </p:blipFill>
        <p:spPr bwMode="auto">
          <a:xfrm>
            <a:off x="304800" y="1524000"/>
            <a:ext cx="6640746" cy="4876800"/>
          </a:xfrm>
          <a:prstGeom prst="rect">
            <a:avLst/>
          </a:prstGeom>
          <a:noFill/>
        </p:spPr>
      </p:pic>
      <p:sp>
        <p:nvSpPr>
          <p:cNvPr id="4" name="Rectangular Callout 3"/>
          <p:cNvSpPr/>
          <p:nvPr/>
        </p:nvSpPr>
        <p:spPr>
          <a:xfrm>
            <a:off x="5410200" y="1447800"/>
            <a:ext cx="3733800" cy="4572000"/>
          </a:xfrm>
          <a:prstGeom prst="wedgeRectCallout">
            <a:avLst>
              <a:gd name="adj1" fmla="val -70030"/>
              <a:gd name="adj2" fmla="val -31794"/>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He took my birthright, and now he’s taken my blessing!</a:t>
            </a:r>
            <a:endParaRPr lang="en-US" sz="3200" dirty="0">
              <a:solidFill>
                <a:schemeClr val="tx1"/>
              </a:solidFill>
            </a:endParaRPr>
          </a:p>
        </p:txBody>
      </p:sp>
    </p:spTree>
    <p:extLst>
      <p:ext uri="{BB962C8B-B14F-4D97-AF65-F5344CB8AC3E}">
        <p14:creationId xmlns:p14="http://schemas.microsoft.com/office/powerpoint/2010/main" val="2973417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2" name="Title 1"/>
          <p:cNvSpPr>
            <a:spLocks noGrp="1"/>
          </p:cNvSpPr>
          <p:nvPr>
            <p:ph type="title"/>
          </p:nvPr>
        </p:nvSpPr>
        <p:spPr>
          <a:xfrm>
            <a:off x="457200" y="152400"/>
            <a:ext cx="8229600" cy="609600"/>
          </a:xfrm>
        </p:spPr>
        <p:txBody>
          <a:bodyPr anchor="t">
            <a:noAutofit/>
          </a:bodyPr>
          <a:lstStyle/>
          <a:p>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he asked</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4" name="Rectangular Callout 3"/>
          <p:cNvSpPr/>
          <p:nvPr/>
        </p:nvSpPr>
        <p:spPr>
          <a:xfrm>
            <a:off x="5257800" y="2514600"/>
            <a:ext cx="3733800" cy="1524000"/>
          </a:xfrm>
          <a:prstGeom prst="wedgeRectCallout">
            <a:avLst>
              <a:gd name="adj1" fmla="val -52134"/>
              <a:gd name="adj2" fmla="val 85898"/>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Haven’t you reserved any blessing for me?</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5" name="Title 1"/>
          <p:cNvSpPr txBox="1">
            <a:spLocks/>
          </p:cNvSpPr>
          <p:nvPr/>
        </p:nvSpPr>
        <p:spPr>
          <a:xfrm>
            <a:off x="228600" y="3048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Isaac answered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Esau,</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
        <p:nvSpPr>
          <p:cNvPr id="7" name="Rounded Rectangular Callout 6"/>
          <p:cNvSpPr/>
          <p:nvPr/>
        </p:nvSpPr>
        <p:spPr>
          <a:xfrm>
            <a:off x="4114800" y="152400"/>
            <a:ext cx="5029200" cy="4038600"/>
          </a:xfrm>
          <a:prstGeom prst="wedgeRoundRectCallout">
            <a:avLst>
              <a:gd name="adj1" fmla="val -57392"/>
              <a:gd name="adj2" fmla="val 1427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rPr>
              <a:t>I have made him lord over you and have made all his relatives his servants, and I have sustained him with grain and new wine. So what can I possibly do for you, my son?</a:t>
            </a:r>
            <a:endParaRPr lang="en-US" sz="3200" dirty="0">
              <a:solidFill>
                <a:schemeClr val="bg1"/>
              </a:solidFill>
            </a:endParaRPr>
          </a:p>
        </p:txBody>
      </p:sp>
    </p:spTree>
    <p:extLst>
      <p:ext uri="{BB962C8B-B14F-4D97-AF65-F5344CB8AC3E}">
        <p14:creationId xmlns:p14="http://schemas.microsoft.com/office/powerpoint/2010/main" val="178511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istantshoresmedia.org/images/rg/01/01_Ge_27_10_RG.jpg"/>
          <p:cNvPicPr>
            <a:picLocks noChangeAspect="1" noChangeArrowheads="1"/>
          </p:cNvPicPr>
          <p:nvPr/>
        </p:nvPicPr>
        <p:blipFill>
          <a:blip r:embed="rId2" cstate="print"/>
          <a:srcRect/>
          <a:stretch>
            <a:fillRect/>
          </a:stretch>
        </p:blipFill>
        <p:spPr bwMode="auto">
          <a:xfrm>
            <a:off x="1219200" y="1447800"/>
            <a:ext cx="6814372" cy="5029200"/>
          </a:xfrm>
          <a:prstGeom prst="rect">
            <a:avLst/>
          </a:prstGeom>
          <a:noFill/>
        </p:spPr>
      </p:pic>
      <p:sp>
        <p:nvSpPr>
          <p:cNvPr id="6" name="Title 1"/>
          <p:cNvSpPr txBox="1">
            <a:spLocks/>
          </p:cNvSpPr>
          <p:nvPr/>
        </p:nvSpPr>
        <p:spPr>
          <a:xfrm>
            <a:off x="304800" y="4572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Esau said to his father,</a:t>
            </a:r>
            <a:endParaRPr kumimoji="0" lang="en-US" sz="3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
        <p:nvSpPr>
          <p:cNvPr id="8" name="Rectangular Callout 7"/>
          <p:cNvSpPr/>
          <p:nvPr/>
        </p:nvSpPr>
        <p:spPr>
          <a:xfrm>
            <a:off x="5181600" y="838200"/>
            <a:ext cx="3733800" cy="1981200"/>
          </a:xfrm>
          <a:prstGeom prst="wedgeRectCallout">
            <a:avLst>
              <a:gd name="adj1" fmla="val -46336"/>
              <a:gd name="adj2" fmla="val 104107"/>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Do you have only one blessing, my father? Bless me too, my father!</a:t>
            </a:r>
            <a:endParaRPr lang="en-US" sz="3200" dirty="0">
              <a:solidFill>
                <a:schemeClr val="tx1"/>
              </a:solidFill>
            </a:endParaRPr>
          </a:p>
        </p:txBody>
      </p:sp>
      <p:sp>
        <p:nvSpPr>
          <p:cNvPr id="9" name="Title 1"/>
          <p:cNvSpPr txBox="1">
            <a:spLocks/>
          </p:cNvSpPr>
          <p:nvPr/>
        </p:nvSpPr>
        <p:spPr>
          <a:xfrm>
            <a:off x="1295400" y="5791200"/>
            <a:ext cx="8229600" cy="609600"/>
          </a:xfrm>
          <a:prstGeom prst="rect">
            <a:avLst/>
          </a:prstGeom>
          <a:ln w="6350" cap="rnd">
            <a:noFill/>
          </a:ln>
        </p:spPr>
        <p:txBody>
          <a:bodyPr vert="horz"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00" normalizeH="0" baseline="0" noProof="0" dirty="0" smtClean="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uLnTx/>
                <a:uFillTx/>
                <a:latin typeface="+mj-lt"/>
                <a:ea typeface="+mj-ea"/>
                <a:cs typeface="+mj-cs"/>
              </a:rPr>
              <a:t>Then Esau wept aloud.</a:t>
            </a:r>
            <a:endParaRPr kumimoji="0" lang="en-US" sz="3200" b="1" i="0" u="none" strike="noStrike" kern="1200" cap="none" spc="-100" normalizeH="0" baseline="0" noProof="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97954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6" name="Rounded Rectangular Callout 5"/>
          <p:cNvSpPr/>
          <p:nvPr/>
        </p:nvSpPr>
        <p:spPr>
          <a:xfrm>
            <a:off x="457200" y="381000"/>
            <a:ext cx="8458200" cy="1371600"/>
          </a:xfrm>
          <a:prstGeom prst="wedgeRoundRectCallout">
            <a:avLst>
              <a:gd name="adj1" fmla="val -30032"/>
              <a:gd name="adj2" fmla="val 1673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Now then, get your equipment—your quiver and bow—and go out to the open country to hunt some wild game for me.</a:t>
            </a:r>
            <a:endParaRPr lang="en-US" sz="3200" dirty="0">
              <a:solidFill>
                <a:schemeClr val="bg1"/>
              </a:solidFill>
            </a:endParaRPr>
          </a:p>
        </p:txBody>
      </p:sp>
    </p:spTree>
    <p:extLst>
      <p:ext uri="{BB962C8B-B14F-4D97-AF65-F5344CB8AC3E}">
        <p14:creationId xmlns:p14="http://schemas.microsoft.com/office/powerpoint/2010/main" val="4026279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38600"/>
            <a:ext cx="8229600" cy="2133600"/>
          </a:xfrm>
        </p:spPr>
        <p:txBody>
          <a:bodyPr anchor="t">
            <a:noAutofit/>
          </a:bodyPr>
          <a:lstStyle/>
          <a:p>
            <a:r>
              <a:rPr lang="en-US" sz="3200" b="1" dirty="0" smtClean="0">
                <a:effectLst>
                  <a:outerShdw blurRad="38100" dist="38100" dir="2700000" algn="tl">
                    <a:srgbClr val="000000">
                      <a:alpha val="43137"/>
                    </a:srgbClr>
                  </a:outerShdw>
                </a:effectLst>
              </a:rPr>
              <a:t>His </a:t>
            </a:r>
            <a:r>
              <a:rPr lang="en-US" sz="3200" b="1" dirty="0">
                <a:effectLst>
                  <a:outerShdw blurRad="38100" dist="38100" dir="2700000" algn="tl">
                    <a:srgbClr val="000000">
                      <a:alpha val="43137"/>
                    </a:srgbClr>
                  </a:outerShdw>
                </a:effectLst>
              </a:rPr>
              <a:t>father Isaac answered him,</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“Your dwelling will </a:t>
            </a:r>
            <a:r>
              <a:rPr lang="en-US" sz="3200" b="1" dirty="0" smtClean="0">
                <a:effectLst>
                  <a:outerShdw blurRad="38100" dist="38100" dir="2700000" algn="tl">
                    <a:srgbClr val="000000">
                      <a:alpha val="43137"/>
                    </a:srgbClr>
                  </a:outerShdw>
                </a:effectLst>
              </a:rPr>
              <a:t>be</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away </a:t>
            </a:r>
            <a:r>
              <a:rPr lang="en-US" sz="3200" b="1" dirty="0">
                <a:effectLst>
                  <a:outerShdw blurRad="38100" dist="38100" dir="2700000" algn="tl">
                    <a:srgbClr val="000000">
                      <a:alpha val="43137"/>
                    </a:srgbClr>
                  </a:outerShdw>
                </a:effectLst>
              </a:rPr>
              <a:t>from the earth’s </a:t>
            </a:r>
            <a:r>
              <a:rPr lang="en-US" sz="3200" b="1" dirty="0" smtClean="0">
                <a:effectLst>
                  <a:outerShdw blurRad="38100" dist="38100" dir="2700000" algn="tl">
                    <a:srgbClr val="000000">
                      <a:alpha val="43137"/>
                    </a:srgbClr>
                  </a:outerShdw>
                </a:effectLst>
              </a:rPr>
              <a:t>richness,</a:t>
            </a:r>
            <a:r>
              <a:rPr lang="en-US" sz="3200" b="1" dirty="0">
                <a:effectLst>
                  <a:outerShdw blurRad="38100" dist="38100" dir="2700000" algn="tl">
                    <a:srgbClr val="000000">
                      <a:alpha val="43137"/>
                    </a:srgbClr>
                  </a:outerShdw>
                </a:effectLst>
              </a:rPr>
              <a:t> away from the dew of heaven above</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5" name="Picture 3" descr="C:\Users\Robin\AppData\Local\Microsoft\Windows\Temporary Internet Files\Content.IE5\PQGHAQEQ\MP9004486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7200"/>
            <a:ext cx="7540447" cy="3581400"/>
          </a:xfrm>
          <a:prstGeom prst="rect">
            <a:avLst/>
          </a:prstGeom>
          <a:noFill/>
        </p:spPr>
      </p:pic>
      <p:pic>
        <p:nvPicPr>
          <p:cNvPr id="6" name="Picture 6" descr="C:\Users\Robin\AppData\Local\Microsoft\Windows\Temporary Internet Files\Content.IE5\M489EWY8\MP9004424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219200"/>
            <a:ext cx="2279276" cy="342899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p:spPr>
        <p:txBody>
          <a:bodyPr anchor="t">
            <a:noAutofit/>
          </a:bodyPr>
          <a:lstStyle/>
          <a:p>
            <a:r>
              <a:rPr lang="en-US" sz="3200" b="1" dirty="0" smtClean="0">
                <a:effectLst>
                  <a:outerShdw blurRad="38100" dist="38100" dir="2700000" algn="tl">
                    <a:srgbClr val="000000">
                      <a:alpha val="43137"/>
                    </a:srgbClr>
                  </a:outerShdw>
                </a:effectLst>
              </a:rPr>
              <a:t>You </a:t>
            </a:r>
            <a:r>
              <a:rPr lang="en-US" sz="3200" b="1" dirty="0">
                <a:effectLst>
                  <a:outerShdw blurRad="38100" dist="38100" dir="2700000" algn="tl">
                    <a:srgbClr val="000000">
                      <a:alpha val="43137"/>
                    </a:srgbClr>
                  </a:outerShdw>
                </a:effectLst>
              </a:rPr>
              <a:t>will live by the sword</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you will serve your brother.</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38914" name="Picture 2" descr="C:\Users\Robin\AppData\Local\Microsoft\Windows\Temporary Internet Files\Content.IE5\JHXTPYMX\MC90023432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743200"/>
            <a:ext cx="2497248" cy="249423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p:spPr>
        <p:txBody>
          <a:bodyPr anchor="t">
            <a:noAutofit/>
          </a:bodyPr>
          <a:lstStyle/>
          <a:p>
            <a:r>
              <a:rPr lang="en-US" sz="3200" b="1" dirty="0" smtClean="0">
                <a:effectLst>
                  <a:outerShdw blurRad="38100" dist="38100" dir="2700000" algn="tl">
                    <a:srgbClr val="000000">
                      <a:alpha val="43137"/>
                    </a:srgbClr>
                  </a:outerShdw>
                </a:effectLst>
              </a:rPr>
              <a:t>But </a:t>
            </a:r>
            <a:r>
              <a:rPr lang="en-US" sz="3200" b="1" dirty="0">
                <a:effectLst>
                  <a:outerShdw blurRad="38100" dist="38100" dir="2700000" algn="tl">
                    <a:srgbClr val="000000">
                      <a:alpha val="43137"/>
                    </a:srgbClr>
                  </a:outerShdw>
                </a:effectLst>
              </a:rPr>
              <a:t>when you grow restless,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you will throw his yoke</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from off your neck</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8916" name="Picture 4" descr="http://davidtimms.files.wordpress.com/2013/09/yoke.jpg"/>
          <p:cNvPicPr>
            <a:picLocks noChangeAspect="1" noChangeArrowheads="1"/>
          </p:cNvPicPr>
          <p:nvPr/>
        </p:nvPicPr>
        <p:blipFill>
          <a:blip r:embed="rId2" cstate="print"/>
          <a:srcRect/>
          <a:stretch>
            <a:fillRect/>
          </a:stretch>
        </p:blipFill>
        <p:spPr bwMode="auto">
          <a:xfrm>
            <a:off x="4191000" y="2667000"/>
            <a:ext cx="4420654" cy="2943226"/>
          </a:xfrm>
          <a:prstGeom prst="rect">
            <a:avLst/>
          </a:prstGeom>
          <a:noFill/>
        </p:spPr>
      </p:pic>
    </p:spTree>
    <p:extLst>
      <p:ext uri="{BB962C8B-B14F-4D97-AF65-F5344CB8AC3E}">
        <p14:creationId xmlns:p14="http://schemas.microsoft.com/office/powerpoint/2010/main" val="2177271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8229600" cy="1676400"/>
          </a:xfrm>
        </p:spPr>
        <p:txBody>
          <a:bodyPr anchor="t">
            <a:noAutofit/>
          </a:bodyPr>
          <a:lstStyle/>
          <a:p>
            <a:r>
              <a:rPr lang="en-US" sz="3200" b="1" dirty="0" smtClean="0">
                <a:effectLst>
                  <a:outerShdw blurRad="38100" dist="38100" dir="2700000" algn="tl">
                    <a:srgbClr val="000000">
                      <a:alpha val="43137"/>
                    </a:srgbClr>
                  </a:outerShdw>
                </a:effectLst>
              </a:rPr>
              <a:t>Esau </a:t>
            </a:r>
            <a:r>
              <a:rPr lang="en-US" sz="3200" b="1" dirty="0">
                <a:effectLst>
                  <a:outerShdw blurRad="38100" dist="38100" dir="2700000" algn="tl">
                    <a:srgbClr val="000000">
                      <a:alpha val="43137"/>
                    </a:srgbClr>
                  </a:outerShdw>
                </a:effectLst>
              </a:rPr>
              <a:t>held a grudge against Jacob because of the blessing his father had given him. He said to himself</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3"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219200" y="304800"/>
            <a:ext cx="6680878" cy="4724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s://encrypted-tbn1.gstatic.com/images?q=tbn:ANd9GcRlDTo85X5r4BrUte48EtzYnhw96YJm_IG9_itJUvj9tluhnQg7"/>
          <p:cNvPicPr>
            <a:picLocks noChangeAspect="1" noChangeArrowheads="1"/>
          </p:cNvPicPr>
          <p:nvPr/>
        </p:nvPicPr>
        <p:blipFill>
          <a:blip r:embed="rId2" cstate="print"/>
          <a:srcRect/>
          <a:stretch>
            <a:fillRect/>
          </a:stretch>
        </p:blipFill>
        <p:spPr bwMode="auto">
          <a:xfrm>
            <a:off x="1219200" y="304800"/>
            <a:ext cx="6680878" cy="4724400"/>
          </a:xfrm>
          <a:prstGeom prst="rect">
            <a:avLst/>
          </a:prstGeom>
          <a:noFill/>
        </p:spPr>
      </p:pic>
      <p:sp>
        <p:nvSpPr>
          <p:cNvPr id="4" name="Rectangular Callout 3"/>
          <p:cNvSpPr/>
          <p:nvPr/>
        </p:nvSpPr>
        <p:spPr>
          <a:xfrm>
            <a:off x="152400" y="1981200"/>
            <a:ext cx="3733800" cy="2514600"/>
          </a:xfrm>
          <a:prstGeom prst="wedgeRectCallout">
            <a:avLst>
              <a:gd name="adj1" fmla="val 64350"/>
              <a:gd name="adj2" fmla="val -37388"/>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The days of mourning for my father are near; then I will kill my brother Jacob.</a:t>
            </a:r>
            <a:endParaRPr lang="en-US" sz="3200" dirty="0">
              <a:solidFill>
                <a:schemeClr val="tx1"/>
              </a:solidFill>
            </a:endParaRPr>
          </a:p>
        </p:txBody>
      </p:sp>
    </p:spTree>
    <p:extLst>
      <p:ext uri="{BB962C8B-B14F-4D97-AF65-F5344CB8AC3E}">
        <p14:creationId xmlns:p14="http://schemas.microsoft.com/office/powerpoint/2010/main" val="326650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http://3.bp.blogspot.com/-xDsLdlnoumY/UH-F0XPwjWI/AAAAAAAAFrA/yxI8WqttO0E/s320/01_Ge_27_02_RG.jpg"/>
          <p:cNvPicPr>
            <a:picLocks noChangeAspect="1" noChangeArrowheads="1"/>
          </p:cNvPicPr>
          <p:nvPr/>
        </p:nvPicPr>
        <p:blipFill>
          <a:blip r:embed="rId2" cstate="print"/>
          <a:srcRect/>
          <a:stretch>
            <a:fillRect/>
          </a:stretch>
        </p:blipFill>
        <p:spPr bwMode="auto">
          <a:xfrm>
            <a:off x="533400" y="1981200"/>
            <a:ext cx="6140803" cy="4471274"/>
          </a:xfrm>
          <a:prstGeom prst="rect">
            <a:avLst/>
          </a:prstGeom>
          <a:solidFill>
            <a:srgbClr val="FFC000"/>
          </a:solidFill>
        </p:spPr>
      </p:pic>
      <p:sp>
        <p:nvSpPr>
          <p:cNvPr id="2" name="Title 1"/>
          <p:cNvSpPr>
            <a:spLocks noGrp="1"/>
          </p:cNvSpPr>
          <p:nvPr>
            <p:ph type="title"/>
          </p:nvPr>
        </p:nvSpPr>
        <p:spPr>
          <a:xfrm>
            <a:off x="6629400" y="4724400"/>
            <a:ext cx="2514600" cy="914400"/>
          </a:xfrm>
          <a:noFill/>
        </p:spPr>
        <p:txBody>
          <a:bodyPr>
            <a:noAutofit/>
          </a:bodyPr>
          <a:lstStyle/>
          <a:p>
            <a:r>
              <a:rPr lang="en-US" sz="3200" b="1" dirty="0">
                <a:solidFill>
                  <a:schemeClr val="tx1"/>
                </a:solidFill>
                <a:effectLst>
                  <a:outerShdw blurRad="38100" dist="38100" dir="2700000" algn="tl">
                    <a:srgbClr val="000000">
                      <a:alpha val="43137"/>
                    </a:srgbClr>
                  </a:outerShdw>
                </a:effectLst>
              </a:rPr>
              <a:t/>
            </a:r>
            <a:br>
              <a:rPr lang="en-US" sz="3200" b="1" dirty="0">
                <a:solidFill>
                  <a:schemeClr val="tx1"/>
                </a:solidFill>
                <a:effectLst>
                  <a:outerShdw blurRad="38100" dist="38100" dir="2700000" algn="tl">
                    <a:srgbClr val="000000">
                      <a:alpha val="43137"/>
                    </a:srgbClr>
                  </a:outerShdw>
                </a:effectLst>
              </a:rPr>
            </a:br>
            <a:endParaRPr lang="en-US" sz="3200" b="1" dirty="0">
              <a:solidFill>
                <a:schemeClr val="tx1"/>
              </a:solidFill>
              <a:effectLst>
                <a:outerShdw blurRad="38100" dist="38100" dir="2700000" algn="tl">
                  <a:srgbClr val="000000">
                    <a:alpha val="43137"/>
                  </a:srgbClr>
                </a:outerShdw>
              </a:effectLst>
            </a:endParaRPr>
          </a:p>
        </p:txBody>
      </p:sp>
      <p:sp>
        <p:nvSpPr>
          <p:cNvPr id="5" name="Rounded Rectangular Callout 4"/>
          <p:cNvSpPr/>
          <p:nvPr/>
        </p:nvSpPr>
        <p:spPr>
          <a:xfrm>
            <a:off x="381000" y="304800"/>
            <a:ext cx="8077200" cy="1981200"/>
          </a:xfrm>
          <a:prstGeom prst="wedgeRoundRectCallout">
            <a:avLst>
              <a:gd name="adj1" fmla="val -33395"/>
              <a:gd name="adj2" fmla="val 785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Prepare me the kind of tasty food I like and bring it to me to eat, so that I may give you my blessing before I die.</a:t>
            </a:r>
            <a:endParaRPr lang="en-US" sz="3200" dirty="0">
              <a:solidFill>
                <a:schemeClr val="bg1"/>
              </a:solidFill>
            </a:endParaRPr>
          </a:p>
        </p:txBody>
      </p:sp>
      <p:pic>
        <p:nvPicPr>
          <p:cNvPr id="6" name="Picture 2" descr="http://gdwm.org/wp-content/uploads/2012/02/Never_Trade_The_Blessing.jpg"/>
          <p:cNvPicPr>
            <a:picLocks noChangeAspect="1" noChangeArrowheads="1"/>
          </p:cNvPicPr>
          <p:nvPr/>
        </p:nvPicPr>
        <p:blipFill>
          <a:blip r:embed="rId3" cstate="print"/>
          <a:srcRect/>
          <a:stretch>
            <a:fillRect/>
          </a:stretch>
        </p:blipFill>
        <p:spPr bwMode="auto">
          <a:xfrm>
            <a:off x="5486400" y="2133600"/>
            <a:ext cx="3333750" cy="2828925"/>
          </a:xfrm>
          <a:prstGeom prst="rect">
            <a:avLst/>
          </a:prstGeom>
          <a:solidFill>
            <a:srgbClr val="FFC000"/>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8229600" cy="1143000"/>
          </a:xfrm>
        </p:spPr>
        <p:txBody>
          <a:bodyPr>
            <a:noAutofit/>
          </a:bodyPr>
          <a:lstStyle/>
          <a:p>
            <a:r>
              <a:rPr lang="en-US" sz="3200" b="1" dirty="0" smtClean="0">
                <a:effectLst>
                  <a:outerShdw blurRad="38100" dist="38100" dir="2700000" algn="tl">
                    <a:srgbClr val="000000">
                      <a:alpha val="43137"/>
                    </a:srgbClr>
                  </a:outerShdw>
                </a:effectLst>
              </a:rPr>
              <a:t>Now </a:t>
            </a:r>
            <a:r>
              <a:rPr lang="en-US" sz="3200" b="1" dirty="0">
                <a:effectLst>
                  <a:outerShdw blurRad="38100" dist="38100" dir="2700000" algn="tl">
                    <a:srgbClr val="000000">
                      <a:alpha val="43137"/>
                    </a:srgbClr>
                  </a:outerShdw>
                </a:effectLst>
              </a:rPr>
              <a:t>Rebekah was listening as Isaac spoke to his son </a:t>
            </a:r>
            <a:r>
              <a:rPr lang="en-US" sz="3200" b="1" dirty="0" smtClean="0">
                <a:effectLst>
                  <a:outerShdw blurRad="38100" dist="38100" dir="2700000" algn="tl">
                    <a:srgbClr val="000000">
                      <a:alpha val="43137"/>
                    </a:srgbClr>
                  </a:outerShdw>
                </a:effectLst>
              </a:rPr>
              <a:t>Esau.</a:t>
            </a:r>
            <a:endParaRPr lang="en-US" sz="3200" b="1" dirty="0">
              <a:effectLst>
                <a:outerShdw blurRad="38100" dist="38100" dir="2700000" algn="tl">
                  <a:srgbClr val="000000">
                    <a:alpha val="43137"/>
                  </a:srgbClr>
                </a:outerShdw>
              </a:effectLst>
            </a:endParaRPr>
          </a:p>
        </p:txBody>
      </p:sp>
      <p:pic>
        <p:nvPicPr>
          <p:cNvPr id="3" name="Picture 6" descr="https://encrypted-tbn3.gstatic.com/images?q=tbn:ANd9GcQZ0a1Iw7pA-e9mqQ5T59KIXIj4pIBAXWp39XpXIOafXmmmB8tN"/>
          <p:cNvPicPr>
            <a:picLocks noChangeAspect="1" noChangeArrowheads="1"/>
          </p:cNvPicPr>
          <p:nvPr/>
        </p:nvPicPr>
        <p:blipFill>
          <a:blip r:embed="rId2" cstate="print"/>
          <a:srcRect/>
          <a:stretch>
            <a:fillRect/>
          </a:stretch>
        </p:blipFill>
        <p:spPr bwMode="auto">
          <a:xfrm>
            <a:off x="1143000" y="304800"/>
            <a:ext cx="6821934" cy="487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752600"/>
            <a:ext cx="3810000" cy="3276600"/>
          </a:xfrm>
        </p:spPr>
        <p:txBody>
          <a:bodyPr anchor="t">
            <a:noAutofit/>
          </a:bodyPr>
          <a:lstStyle/>
          <a:p>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Esau left for the open country to hunt game and bring it back, </a:t>
            </a:r>
            <a:r>
              <a:rPr lang="en-US" sz="3200" b="1" dirty="0" smtClean="0">
                <a:effectLst>
                  <a:outerShdw blurRad="38100" dist="38100" dir="2700000" algn="tl">
                    <a:srgbClr val="000000">
                      <a:alpha val="43137"/>
                    </a:srgbClr>
                  </a:outerShdw>
                </a:effectLst>
              </a:rPr>
              <a:t>Rebekah </a:t>
            </a:r>
            <a:r>
              <a:rPr lang="en-US" sz="3200" b="1" dirty="0">
                <a:effectLst>
                  <a:outerShdw blurRad="38100" dist="38100" dir="2700000" algn="tl">
                    <a:srgbClr val="000000">
                      <a:alpha val="43137"/>
                    </a:srgbClr>
                  </a:outerShdw>
                </a:effectLst>
              </a:rPr>
              <a:t>said to her son Jacob</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4" name="Picture 12" descr="https://encrypted-tbn0.gstatic.com/images?q=tbn:ANd9GcSV_le2scrcVx6esv9EfV6Dj5LQHN_TyOpO-HI-cdqnMhGsWOhHmw"/>
          <p:cNvPicPr>
            <a:picLocks noChangeAspect="1" noChangeArrowheads="1"/>
          </p:cNvPicPr>
          <p:nvPr/>
        </p:nvPicPr>
        <p:blipFill>
          <a:blip r:embed="rId2" cstate="print"/>
          <a:srcRect/>
          <a:stretch>
            <a:fillRect/>
          </a:stretch>
        </p:blipFill>
        <p:spPr bwMode="auto">
          <a:xfrm>
            <a:off x="381000" y="1828800"/>
            <a:ext cx="4419600" cy="316001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encrypted-tbn3.gstatic.com/images?q=tbn:ANd9GcQZ0a1Iw7pA-e9mqQ5T59KIXIj4pIBAXWp39XpXIOafXmmmB8t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3048000" cy="4876800"/>
          </a:xfrm>
          <a:prstGeom prst="rect">
            <a:avLst/>
          </a:prstGeom>
          <a:noFill/>
        </p:spPr>
      </p:pic>
      <p:sp>
        <p:nvSpPr>
          <p:cNvPr id="7" name="Rounded Rectangular Callout 6"/>
          <p:cNvSpPr/>
          <p:nvPr/>
        </p:nvSpPr>
        <p:spPr>
          <a:xfrm>
            <a:off x="3276600" y="152400"/>
            <a:ext cx="5715000" cy="3810000"/>
          </a:xfrm>
          <a:prstGeom prst="wedgeRoundRectCallout">
            <a:avLst>
              <a:gd name="adj1" fmla="val -53281"/>
              <a:gd name="adj2" fmla="val -7327"/>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rPr>
              <a:t>Look, I overheard your father say to your brother Esau, ‘Bring me some game and prepare me some tasty food to eat, so that I may give you my blessing in the presence of the </a:t>
            </a:r>
            <a:r>
              <a:rPr lang="en-US" sz="3000" b="1" cap="small" dirty="0" smtClean="0">
                <a:effectLst>
                  <a:outerShdw blurRad="38100" dist="38100" dir="2700000" algn="tl">
                    <a:srgbClr val="000000">
                      <a:alpha val="43137"/>
                    </a:srgbClr>
                  </a:outerShdw>
                </a:effectLst>
              </a:rPr>
              <a:t>Lord</a:t>
            </a:r>
            <a:r>
              <a:rPr lang="en-US" sz="3000" b="1" dirty="0" smtClean="0">
                <a:effectLst>
                  <a:outerShdw blurRad="38100" dist="38100" dir="2700000" algn="tl">
                    <a:srgbClr val="000000">
                      <a:alpha val="43137"/>
                    </a:srgbClr>
                  </a:outerShdw>
                </a:effectLst>
              </a:rPr>
              <a:t> before I die.’</a:t>
            </a:r>
            <a:endParaRPr lang="en-US" sz="3000" dirty="0"/>
          </a:p>
        </p:txBody>
      </p:sp>
      <p:pic>
        <p:nvPicPr>
          <p:cNvPr id="5" name="Picture 16" descr="http://4.bp.blogspot.com/-xHMd9fdfsQg/UH-Ezmz-5vI/AAAAAAAAFqI/h8hPvyf8RRc/s320/01_Ge_25_09_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733800"/>
            <a:ext cx="2514600" cy="29860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1392</TotalTime>
  <Words>1071</Words>
  <Application>Microsoft Office PowerPoint</Application>
  <PresentationFormat>On-screen Show (4:3)</PresentationFormat>
  <Paragraphs>85</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Constantia</vt:lpstr>
      <vt:lpstr>Wingdings 2</vt:lpstr>
      <vt:lpstr>Paper</vt:lpstr>
      <vt:lpstr>Deceived! Dig Site 12</vt:lpstr>
      <vt:lpstr>When Isaac was old and his eyes were so weak that he could no longer see, he called for Esau his older son and said to him,</vt:lpstr>
      <vt:lpstr>PowerPoint Presentation</vt:lpstr>
      <vt:lpstr> </vt:lpstr>
      <vt:lpstr>PowerPoint Presentation</vt:lpstr>
      <vt:lpstr> </vt:lpstr>
      <vt:lpstr>Now Rebekah was listening as Isaac spoke to his son Esau.</vt:lpstr>
      <vt:lpstr>When Esau left for the open country to hunt game and bring it back, Rebekah said to her son Jacob,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he went and got them and brought them to his mother, and she prepared some tasty food, just the way his father liked it.</vt:lpstr>
      <vt:lpstr>Then Rebekah took the best clothes of Esau her older son, which she had in the house, and put them on her younger son Jacob.</vt:lpstr>
      <vt:lpstr>She also covered his hands and the smooth part of his neck with the goatskins.</vt:lpstr>
      <vt:lpstr>Then she handed to her son Jacob the tasty food and the bread she had made.</vt:lpstr>
      <vt:lpstr>He went to his father and said, </vt:lpstr>
      <vt:lpstr>PowerPoint Presentation</vt:lpstr>
      <vt:lpstr>PowerPoint Presentation</vt:lpstr>
      <vt:lpstr>Isaac asked his son, </vt:lpstr>
      <vt:lpstr>PowerPoint Presentation</vt:lpstr>
      <vt:lpstr>PowerPoint Presentation</vt:lpstr>
      <vt:lpstr>Jacob went close to his father Isaac, who touched him and said,</vt:lpstr>
      <vt:lpstr>PowerPoint Presentation</vt:lpstr>
      <vt:lpstr>PowerPoint Presentation</vt:lpstr>
      <vt:lpstr>Then he said,  </vt:lpstr>
      <vt:lpstr>PowerPoint Presentation</vt:lpstr>
      <vt:lpstr>Then his father Isaac said to him,</vt:lpstr>
      <vt:lpstr>When Isaac caught the smell of his clothes, he blessed him and said,  “Ah, the smell of my son     is like the smell of a field     that the Lord has blessed. </vt:lpstr>
      <vt:lpstr>May God give you heaven’s dew     and earth’s richness—     an abundance of grain and new wine. </vt:lpstr>
      <vt:lpstr>May nations serve you     and peoples bow down to you. Be lord over your brothers,     and may the sons of your mother bow down to you. </vt:lpstr>
      <vt:lpstr>May those who curse you be cursed     and those who bless you be blessed. </vt:lpstr>
      <vt:lpstr>After Isaac finished blessing him, and Jacob had scarcely left his father’s presence, his brother Esau came in from hunting. He too prepared some tasty food and brought it to his father.</vt:lpstr>
      <vt:lpstr>Then he said to him,</vt:lpstr>
      <vt:lpstr>PowerPoint Presentation</vt:lpstr>
      <vt:lpstr>PowerPoint Presentation</vt:lpstr>
      <vt:lpstr>Isaac trembled violently and said, </vt:lpstr>
      <vt:lpstr>PowerPoint Presentation</vt:lpstr>
      <vt:lpstr>When Esau heard his father’s words, he burst out with a loud and bitter cry and said to his father,</vt:lpstr>
      <vt:lpstr>PowerPoint Presentation</vt:lpstr>
      <vt:lpstr>Esau said,</vt:lpstr>
      <vt:lpstr>PowerPoint Presentation</vt:lpstr>
      <vt:lpstr>Then he asked, </vt:lpstr>
      <vt:lpstr>PowerPoint Presentation</vt:lpstr>
      <vt:lpstr>PowerPoint Presentation</vt:lpstr>
      <vt:lpstr>His father Isaac answered him, “Your dwelling will be away from the earth’s richness, away from the dew of heaven above.</vt:lpstr>
      <vt:lpstr>You will live by the sword     and you will serve your brother. </vt:lpstr>
      <vt:lpstr>But when you grow restless,     you will throw his yoke     from off your neck.</vt:lpstr>
      <vt:lpstr>Esau held a grudge against Jacob because of the blessing his father had given him. He said to himself,</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Deceived! Dig Site 12</dc:title>
  <dc:creator>Robin</dc:creator>
  <cp:lastModifiedBy>Ken Stoll</cp:lastModifiedBy>
  <cp:revision>45</cp:revision>
  <dcterms:created xsi:type="dcterms:W3CDTF">2013-11-17T00:52:57Z</dcterms:created>
  <dcterms:modified xsi:type="dcterms:W3CDTF">2019-09-14T13:15:25Z</dcterms:modified>
</cp:coreProperties>
</file>