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315" r:id="rId2"/>
    <p:sldId id="288" r:id="rId3"/>
    <p:sldId id="289" r:id="rId4"/>
    <p:sldId id="290" r:id="rId5"/>
    <p:sldId id="291" r:id="rId6"/>
    <p:sldId id="312" r:id="rId7"/>
    <p:sldId id="313" r:id="rId8"/>
    <p:sldId id="294" r:id="rId9"/>
    <p:sldId id="303" r:id="rId10"/>
    <p:sldId id="304" r:id="rId11"/>
    <p:sldId id="308" r:id="rId12"/>
    <p:sldId id="309" r:id="rId13"/>
    <p:sldId id="310" r:id="rId14"/>
    <p:sldId id="307" r:id="rId15"/>
    <p:sldId id="311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94BCD8-5387-476F-AFEB-9883C44B45E2}" type="datetimeFigureOut">
              <a:rPr lang="en-US" smtClean="0"/>
              <a:pPr/>
              <a:t>8/3/2019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85E8E6-94A7-4BFD-A3D9-AEFA707CD9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378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4DEE2C-AE91-4622-8B52-B5ABDD0DC70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3801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4DEE2C-AE91-4622-8B52-B5ABDD0DC70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3217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FD839-B54F-4B29-BBF2-6885EBAEFB73}" type="datetimeFigureOut">
              <a:rPr lang="en-US" smtClean="0"/>
              <a:pPr/>
              <a:t>8/3/2019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B82E8-5453-4511-86E6-E235F50FCD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FD839-B54F-4B29-BBF2-6885EBAEFB73}" type="datetimeFigureOut">
              <a:rPr lang="en-US" smtClean="0"/>
              <a:pPr/>
              <a:t>8/3/2019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B82E8-5453-4511-86E6-E235F50FCD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FD839-B54F-4B29-BBF2-6885EBAEFB73}" type="datetimeFigureOut">
              <a:rPr lang="en-US" smtClean="0"/>
              <a:pPr/>
              <a:t>8/3/2019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B82E8-5453-4511-86E6-E235F50FCD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FD839-B54F-4B29-BBF2-6885EBAEFB73}" type="datetimeFigureOut">
              <a:rPr lang="en-US" smtClean="0"/>
              <a:pPr/>
              <a:t>8/3/2019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B82E8-5453-4511-86E6-E235F50FCD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FD839-B54F-4B29-BBF2-6885EBAEFB73}" type="datetimeFigureOut">
              <a:rPr lang="en-US" smtClean="0"/>
              <a:pPr/>
              <a:t>8/3/2019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B82E8-5453-4511-86E6-E235F50FCD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FD839-B54F-4B29-BBF2-6885EBAEFB73}" type="datetimeFigureOut">
              <a:rPr lang="en-US" smtClean="0"/>
              <a:pPr/>
              <a:t>8/3/2019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B82E8-5453-4511-86E6-E235F50FCD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FD839-B54F-4B29-BBF2-6885EBAEFB73}" type="datetimeFigureOut">
              <a:rPr lang="en-US" smtClean="0"/>
              <a:pPr/>
              <a:t>8/3/2019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B82E8-5453-4511-86E6-E235F50FCD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FD839-B54F-4B29-BBF2-6885EBAEFB73}" type="datetimeFigureOut">
              <a:rPr lang="en-US" smtClean="0"/>
              <a:pPr/>
              <a:t>8/3/2019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B82E8-5453-4511-86E6-E235F50FCD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FD839-B54F-4B29-BBF2-6885EBAEFB73}" type="datetimeFigureOut">
              <a:rPr lang="en-US" smtClean="0"/>
              <a:pPr/>
              <a:t>8/3/2019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B82E8-5453-4511-86E6-E235F50FCD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FD839-B54F-4B29-BBF2-6885EBAEFB73}" type="datetimeFigureOut">
              <a:rPr lang="en-US" smtClean="0"/>
              <a:pPr/>
              <a:t>8/3/2019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B82E8-5453-4511-86E6-E235F50FCD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FD839-B54F-4B29-BBF2-6885EBAEFB73}" type="datetimeFigureOut">
              <a:rPr lang="en-US" smtClean="0"/>
              <a:pPr/>
              <a:t>8/3/2019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B82E8-5453-4511-86E6-E235F50FCD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EFD839-B54F-4B29-BBF2-6885EBAEFB73}" type="datetimeFigureOut">
              <a:rPr lang="en-US" smtClean="0"/>
              <a:pPr/>
              <a:t>8/3/2019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BB82E8-5453-4511-86E6-E235F50FCDA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17.wmf"/><Relationship Id="rId4" Type="http://schemas.openxmlformats.org/officeDocument/2006/relationships/image" Target="../media/image29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w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144655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800" b="1" u="sng" dirty="0" smtClean="0">
                <a:solidFill>
                  <a:srgbClr val="7030A0"/>
                </a:solidFill>
              </a:rPr>
              <a:t>Memory Verse</a:t>
            </a:r>
            <a:endParaRPr lang="en-US" sz="8800" b="1" u="sng" dirty="0">
              <a:solidFill>
                <a:srgbClr val="7030A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295400"/>
            <a:ext cx="9144000" cy="55092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u="sng" dirty="0"/>
              <a:t>Genesis </a:t>
            </a:r>
            <a:r>
              <a:rPr lang="en-US" sz="4800" b="1" u="sng" dirty="0" smtClean="0"/>
              <a:t>26:24b</a:t>
            </a:r>
          </a:p>
          <a:p>
            <a:pPr algn="ctr"/>
            <a:r>
              <a:rPr lang="en-US" sz="6600" dirty="0" smtClean="0"/>
              <a:t>I </a:t>
            </a:r>
            <a:r>
              <a:rPr lang="en-US" sz="6600" dirty="0"/>
              <a:t>am the God of </a:t>
            </a:r>
            <a:endParaRPr lang="en-US" sz="6600" dirty="0" smtClean="0"/>
          </a:p>
          <a:p>
            <a:pPr algn="ctr"/>
            <a:r>
              <a:rPr lang="en-US" sz="6600" dirty="0" smtClean="0"/>
              <a:t>your father </a:t>
            </a:r>
            <a:r>
              <a:rPr lang="en-US" sz="6600" dirty="0"/>
              <a:t>Abraham. </a:t>
            </a:r>
            <a:endParaRPr lang="en-US" sz="6600" dirty="0" smtClean="0"/>
          </a:p>
          <a:p>
            <a:pPr algn="ctr"/>
            <a:r>
              <a:rPr lang="en-US" sz="6600" dirty="0" smtClean="0"/>
              <a:t>Do </a:t>
            </a:r>
            <a:r>
              <a:rPr lang="en-US" sz="6600" dirty="0"/>
              <a:t>not be afraid, </a:t>
            </a:r>
            <a:endParaRPr lang="en-US" sz="6600" dirty="0" smtClean="0"/>
          </a:p>
          <a:p>
            <a:pPr algn="ctr"/>
            <a:r>
              <a:rPr lang="en-US" sz="6600" dirty="0" smtClean="0"/>
              <a:t>for I </a:t>
            </a:r>
            <a:r>
              <a:rPr lang="en-US" sz="6600" dirty="0"/>
              <a:t>am with you. </a:t>
            </a:r>
            <a:endParaRPr lang="en-US" sz="6600" dirty="0" smtClean="0"/>
          </a:p>
          <a:p>
            <a:pPr algn="ctr"/>
            <a:r>
              <a:rPr lang="en-US" sz="4000" b="1" i="1" dirty="0"/>
              <a:t>Genesis </a:t>
            </a:r>
            <a:r>
              <a:rPr lang="en-US" sz="4000" b="1" i="1" dirty="0" smtClean="0"/>
              <a:t>26:24b</a:t>
            </a:r>
            <a:endParaRPr lang="en-US" sz="4000" b="1" i="1" dirty="0"/>
          </a:p>
        </p:txBody>
      </p:sp>
    </p:spTree>
    <p:extLst>
      <p:ext uri="{BB962C8B-B14F-4D97-AF65-F5344CB8AC3E}">
        <p14:creationId xmlns:p14="http://schemas.microsoft.com/office/powerpoint/2010/main" val="402225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Documents and Settings\nlw1109\Local Settings\Temporary Internet Files\Content.IE5\Z9C6VU6W\MC900434983[1].wmf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76" t="-1258" r="-646"/>
          <a:stretch/>
        </p:blipFill>
        <p:spPr bwMode="auto">
          <a:xfrm>
            <a:off x="432748" y="3124200"/>
            <a:ext cx="3505200" cy="3549305"/>
          </a:xfrm>
          <a:prstGeom prst="rect">
            <a:avLst/>
          </a:prstGeom>
          <a:noFill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4876800" cy="2819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When Jacob awoke from his sleep,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he thought, 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Cloud Callout 8"/>
          <p:cNvSpPr/>
          <p:nvPr/>
        </p:nvSpPr>
        <p:spPr>
          <a:xfrm>
            <a:off x="4572000" y="-457200"/>
            <a:ext cx="4953000" cy="6172200"/>
          </a:xfrm>
          <a:prstGeom prst="cloudCallout">
            <a:avLst>
              <a:gd name="adj1" fmla="val -104631"/>
              <a:gd name="adj2" fmla="val 15020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Surely the </a:t>
            </a:r>
            <a:r>
              <a:rPr lang="en-US" sz="4400" cap="small" dirty="0" smtClean="0">
                <a:solidFill>
                  <a:schemeClr val="tx1"/>
                </a:solidFill>
              </a:rPr>
              <a:t>Lord</a:t>
            </a:r>
            <a:r>
              <a:rPr lang="en-US" sz="4400" dirty="0" smtClean="0">
                <a:solidFill>
                  <a:schemeClr val="tx1"/>
                </a:solidFill>
              </a:rPr>
              <a:t> is in this place, and I was not aware of it.</a:t>
            </a:r>
            <a:endParaRPr lang="en-US" sz="4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838200"/>
          </a:xfrm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en-US" sz="4800" b="1" i="1" dirty="0"/>
              <a:t>He was afraid and said,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38200"/>
            <a:ext cx="5334000" cy="6019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34000" y="838200"/>
            <a:ext cx="3810000" cy="566308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sz="1400" b="1" i="1" dirty="0" smtClean="0"/>
          </a:p>
          <a:p>
            <a:pPr algn="ctr"/>
            <a:r>
              <a:rPr lang="en-US" sz="4400" b="1" i="1" dirty="0" smtClean="0"/>
              <a:t>How </a:t>
            </a:r>
            <a:r>
              <a:rPr lang="en-US" sz="4400" b="1" i="1" dirty="0"/>
              <a:t>awesome is this place! </a:t>
            </a:r>
          </a:p>
          <a:p>
            <a:pPr algn="ctr"/>
            <a:endParaRPr lang="en-US" sz="3600" b="1" i="1" dirty="0" smtClean="0"/>
          </a:p>
          <a:p>
            <a:pPr algn="ctr"/>
            <a:r>
              <a:rPr lang="en-US" sz="4400" b="1" i="1" dirty="0" smtClean="0"/>
              <a:t>This </a:t>
            </a:r>
            <a:r>
              <a:rPr lang="en-US" sz="4400" b="1" i="1" dirty="0"/>
              <a:t>is none other than the house of God; </a:t>
            </a:r>
          </a:p>
          <a:p>
            <a:pPr algn="ctr"/>
            <a:r>
              <a:rPr lang="en-US" sz="4400" b="1" i="1" dirty="0"/>
              <a:t>this is the gate of heaven</a:t>
            </a:r>
            <a:r>
              <a:rPr lang="en-US" sz="4400" b="1" i="1" dirty="0" smtClean="0"/>
              <a:t>.</a:t>
            </a:r>
            <a:endParaRPr lang="en-US" sz="44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31050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298278"/>
            <a:ext cx="9143999" cy="2949746"/>
          </a:xfrm>
          <a:prstGeom prst="rect">
            <a:avLst/>
          </a:prstGeom>
        </p:spPr>
      </p:pic>
      <p:pic>
        <p:nvPicPr>
          <p:cNvPr id="8" name="Picture 2" descr="C:\Documents and Settings\nlw1109\Local Settings\Temporary Internet Files\Content.IE5\Z9C6VU6W\MC900434983[1].wmf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951" t="16134" r="55273"/>
          <a:stretch/>
        </p:blipFill>
        <p:spPr bwMode="auto">
          <a:xfrm>
            <a:off x="381000" y="113653"/>
            <a:ext cx="1066800" cy="3527646"/>
          </a:xfrm>
          <a:prstGeom prst="rect">
            <a:avLst/>
          </a:prstGeom>
          <a:noFill/>
        </p:spPr>
      </p:pic>
      <p:pic>
        <p:nvPicPr>
          <p:cNvPr id="9" name="Picture 2" descr="C:\Documents and Settings\nlw1109\Local Settings\Temporary Internet Files\Content.IE5\Z9C6VU6W\MC900434983[1].wmf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2549" t="33525" r="42208" b="55606"/>
          <a:stretch/>
        </p:blipFill>
        <p:spPr bwMode="auto">
          <a:xfrm>
            <a:off x="1447800" y="917277"/>
            <a:ext cx="762000" cy="381000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9879247" flipH="1">
            <a:off x="2366094" y="696149"/>
            <a:ext cx="881647" cy="10331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3652992"/>
            <a:ext cx="9143999" cy="3205008"/>
          </a:xfrm>
          <a:solidFill>
            <a:schemeClr val="accent3">
              <a:lumMod val="50000"/>
            </a:schemeClr>
          </a:solidFill>
        </p:spPr>
        <p:txBody>
          <a:bodyPr>
            <a:no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Early the next morning Jacob took the stone he had placed under his </a:t>
            </a:r>
            <a:r>
              <a:rPr lang="en-US" dirty="0" smtClean="0">
                <a:solidFill>
                  <a:schemeClr val="bg1"/>
                </a:solidFill>
              </a:rPr>
              <a:t>head </a:t>
            </a:r>
            <a:r>
              <a:rPr lang="en-US" dirty="0">
                <a:solidFill>
                  <a:schemeClr val="bg1"/>
                </a:solidFill>
              </a:rPr>
              <a:t>and </a:t>
            </a:r>
            <a:r>
              <a:rPr lang="en-US" dirty="0" smtClean="0">
                <a:solidFill>
                  <a:schemeClr val="bg1"/>
                </a:solidFill>
              </a:rPr>
              <a:t>set it up as </a:t>
            </a:r>
            <a:r>
              <a:rPr lang="en-US" dirty="0">
                <a:solidFill>
                  <a:schemeClr val="bg1"/>
                </a:solidFill>
              </a:rPr>
              <a:t>a pillar </a:t>
            </a:r>
            <a:r>
              <a:rPr lang="en-US" dirty="0" smtClean="0">
                <a:solidFill>
                  <a:schemeClr val="bg1"/>
                </a:solidFill>
              </a:rPr>
              <a:t>and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poured </a:t>
            </a:r>
            <a:r>
              <a:rPr lang="en-US" dirty="0">
                <a:solidFill>
                  <a:schemeClr val="bg1"/>
                </a:solidFill>
              </a:rPr>
              <a:t>oil on top of it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2819400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r>
              <a:rPr lang="en-US" sz="4800" dirty="0" smtClean="0"/>
              <a:t>He called that place Bethel, though the city used to be called Luz.</a:t>
            </a:r>
            <a:br>
              <a:rPr lang="en-US" sz="4800" dirty="0" smtClean="0"/>
            </a:br>
            <a:endParaRPr lang="en-US" sz="4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549" y="1905000"/>
            <a:ext cx="9148549" cy="49677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nlw1109\Local Settings\Temporary Internet Files\Content.IE5\Z9C6VU6W\MP900179972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1"/>
            <a:ext cx="3276600" cy="3826677"/>
          </a:xfrm>
        </p:spPr>
        <p:txBody>
          <a:bodyPr>
            <a:noAutofit/>
          </a:bodyPr>
          <a:lstStyle/>
          <a:p>
            <a:pPr algn="l"/>
            <a:r>
              <a:rPr lang="en-US" sz="4800" b="1" dirty="0" smtClean="0"/>
              <a:t>  Then Jacob     	</a:t>
            </a:r>
            <a:r>
              <a:rPr lang="en-US" sz="5400" b="1" dirty="0" smtClean="0"/>
              <a:t>made </a:t>
            </a:r>
            <a:br>
              <a:rPr lang="en-US" sz="5400" b="1" dirty="0" smtClean="0"/>
            </a:br>
            <a:r>
              <a:rPr lang="en-US" sz="5400" b="1" dirty="0" smtClean="0"/>
              <a:t>	a vow, 	saying, </a:t>
            </a:r>
            <a:endParaRPr lang="en-US" sz="5400" b="1" dirty="0"/>
          </a:p>
        </p:txBody>
      </p:sp>
      <p:pic>
        <p:nvPicPr>
          <p:cNvPr id="4" name="Picture 2" descr="C:\Documents and Settings\nlw1109\Local Settings\Temporary Internet Files\Content.IE5\Z9C6VU6W\MC900434983[1].wm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862" t="14871" r="44690"/>
          <a:stretch>
            <a:fillRect/>
          </a:stretch>
        </p:blipFill>
        <p:spPr bwMode="auto">
          <a:xfrm>
            <a:off x="914400" y="4239026"/>
            <a:ext cx="924230" cy="2223301"/>
          </a:xfrm>
          <a:prstGeom prst="rect">
            <a:avLst/>
          </a:prstGeom>
          <a:noFill/>
        </p:spPr>
      </p:pic>
      <p:pic>
        <p:nvPicPr>
          <p:cNvPr id="5" name="Picture 3" descr="C:\Documents and Settings\nlw1109\Local Settings\Temporary Internet Files\Content.IE5\Z9C6VU6W\MP900431839[1]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104025">
            <a:off x="7105135" y="5135650"/>
            <a:ext cx="1281700" cy="908642"/>
          </a:xfrm>
          <a:prstGeom prst="rect">
            <a:avLst/>
          </a:prstGeom>
          <a:noFill/>
        </p:spPr>
      </p:pic>
      <p:pic>
        <p:nvPicPr>
          <p:cNvPr id="6" name="Picture 3" descr="C:\Documents and Settings\nlw1109\Local Settings\Temporary Internet Files\Content.IE5\Z9C6VU6W\MP900431839[1]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104025">
            <a:off x="7145262" y="4354617"/>
            <a:ext cx="1281700" cy="908642"/>
          </a:xfrm>
          <a:prstGeom prst="rect">
            <a:avLst/>
          </a:prstGeom>
          <a:noFill/>
        </p:spPr>
      </p:pic>
      <p:pic>
        <p:nvPicPr>
          <p:cNvPr id="7" name="Picture 3" descr="C:\Documents and Settings\nlw1109\Local Settings\Temporary Internet Files\Content.IE5\Z9C6VU6W\MP900431839[1]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104025">
            <a:off x="7069061" y="3592618"/>
            <a:ext cx="1281700" cy="908642"/>
          </a:xfrm>
          <a:prstGeom prst="rect">
            <a:avLst/>
          </a:prstGeom>
          <a:noFill/>
        </p:spPr>
      </p:pic>
      <p:pic>
        <p:nvPicPr>
          <p:cNvPr id="8" name="Picture 3" descr="C:\Documents and Settings\nlw1109\Local Settings\Temporary Internet Files\Content.IE5\Z9C6VU6W\MP900431839[1]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104025">
            <a:off x="6840461" y="2830617"/>
            <a:ext cx="1281700" cy="908642"/>
          </a:xfrm>
          <a:prstGeom prst="rect">
            <a:avLst/>
          </a:prstGeom>
          <a:noFill/>
        </p:spPr>
      </p:pic>
      <p:sp>
        <p:nvSpPr>
          <p:cNvPr id="9" name="Rounded Rectangular Callout 8"/>
          <p:cNvSpPr/>
          <p:nvPr/>
        </p:nvSpPr>
        <p:spPr>
          <a:xfrm>
            <a:off x="3124200" y="228600"/>
            <a:ext cx="5943600" cy="6354323"/>
          </a:xfrm>
          <a:prstGeom prst="wedgeRoundRectCallout">
            <a:avLst>
              <a:gd name="adj1" fmla="val -76219"/>
              <a:gd name="adj2" fmla="val 18403"/>
              <a:gd name="adj3" fmla="val 16667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God will be with me</a:t>
            </a:r>
          </a:p>
          <a:p>
            <a:pPr algn="ctr"/>
            <a:r>
              <a:rPr lang="en-US" sz="36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will watch over me</a:t>
            </a:r>
          </a:p>
          <a:p>
            <a:pPr algn="ctr"/>
            <a:r>
              <a:rPr lang="en-US" sz="36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this journey I am taking and will give me food to eat </a:t>
            </a:r>
          </a:p>
          <a:p>
            <a:pPr algn="ctr"/>
            <a:r>
              <a:rPr lang="en-US" sz="36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clothes to wear </a:t>
            </a:r>
          </a:p>
          <a:p>
            <a:pPr algn="ctr"/>
            <a:r>
              <a:rPr lang="en-US" sz="36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that I return safely</a:t>
            </a:r>
          </a:p>
          <a:p>
            <a:pPr algn="ctr"/>
            <a:r>
              <a:rPr lang="en-US" sz="36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my father’s household, then the </a:t>
            </a:r>
            <a:r>
              <a:rPr lang="en-US" sz="3600" b="1" cap="small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Lord</a:t>
            </a:r>
            <a:r>
              <a:rPr lang="en-US" sz="36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 be my God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549" y="0"/>
            <a:ext cx="9148549" cy="6872785"/>
          </a:xfrm>
          <a:prstGeom prst="rect">
            <a:avLst/>
          </a:prstGeom>
        </p:spPr>
      </p:pic>
      <p:pic>
        <p:nvPicPr>
          <p:cNvPr id="6" name="Picture 2" descr="C:\Documents and Settings\nlw1109\Local Settings\Temporary Internet Files\Content.IE5\Z9C6VU6W\MC900434983[1].wmf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282" t="17249" r="56005"/>
          <a:stretch/>
        </p:blipFill>
        <p:spPr bwMode="auto">
          <a:xfrm>
            <a:off x="76200" y="2133600"/>
            <a:ext cx="1219200" cy="4449323"/>
          </a:xfrm>
          <a:prstGeom prst="rect">
            <a:avLst/>
          </a:prstGeom>
          <a:noFill/>
        </p:spPr>
      </p:pic>
      <p:sp>
        <p:nvSpPr>
          <p:cNvPr id="7" name="Rounded Rectangular Callout 6"/>
          <p:cNvSpPr/>
          <p:nvPr/>
        </p:nvSpPr>
        <p:spPr>
          <a:xfrm>
            <a:off x="2109157" y="228600"/>
            <a:ext cx="6858000" cy="3352800"/>
          </a:xfrm>
          <a:prstGeom prst="wedgeRoundRectCallout">
            <a:avLst>
              <a:gd name="adj1" fmla="val -65322"/>
              <a:gd name="adj2" fmla="val 2335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and this stone that I have set up as a pillar will be </a:t>
            </a:r>
          </a:p>
          <a:p>
            <a:pPr algn="ctr"/>
            <a:r>
              <a:rPr lang="en-US" sz="4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God’s house, </a:t>
            </a:r>
          </a:p>
          <a:p>
            <a:pPr algn="ctr"/>
            <a:r>
              <a:rPr lang="en-US" sz="4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and of all that you give me </a:t>
            </a:r>
          </a:p>
          <a:p>
            <a:pPr algn="ctr"/>
            <a:r>
              <a:rPr lang="en-US" sz="4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I will give you a tenth.</a:t>
            </a:r>
            <a:endParaRPr lang="en-US" sz="4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C:\Users\charlie11\AppData\Local\Microsoft\Windows\Temporary Internet Files\Content.IE5\4TZDKF4W\MP900448685[1]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18400" y="4114800"/>
            <a:ext cx="1625600" cy="24384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7239000" cy="1752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After Jacob had stayed with him for a whole month, </a:t>
            </a:r>
            <a:br>
              <a:rPr lang="en-US" dirty="0" smtClean="0"/>
            </a:br>
            <a:r>
              <a:rPr lang="en-US" dirty="0" smtClean="0"/>
              <a:t>Laban </a:t>
            </a:r>
            <a:r>
              <a:rPr lang="en-US" dirty="0"/>
              <a:t>said to him, </a:t>
            </a:r>
          </a:p>
        </p:txBody>
      </p:sp>
      <p:pic>
        <p:nvPicPr>
          <p:cNvPr id="3074" name="Picture 2" descr="C:\Users\charlie11\AppData\Local\Microsoft\Windows\Temporary Internet Files\Content.IE5\BF1GL0Y0\MP900442235[1]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6858000" y="4577497"/>
            <a:ext cx="1066800" cy="1625600"/>
          </a:xfrm>
          <a:prstGeom prst="rect">
            <a:avLst/>
          </a:prstGeom>
          <a:noFill/>
        </p:spPr>
      </p:pic>
      <p:pic>
        <p:nvPicPr>
          <p:cNvPr id="7" name="Picture 3" descr="C:\Users\charlie11\AppData\Local\Microsoft\Windows\Temporary Internet Files\Content.IE5\BF1GL0Y0\MC900157109[1].wm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2800" y="126035"/>
            <a:ext cx="1814170" cy="1500530"/>
          </a:xfrm>
          <a:prstGeom prst="rect">
            <a:avLst/>
          </a:prstGeom>
          <a:noFill/>
        </p:spPr>
      </p:pic>
      <p:sp>
        <p:nvSpPr>
          <p:cNvPr id="3" name="Rounded Rectangular Callout 2"/>
          <p:cNvSpPr/>
          <p:nvPr/>
        </p:nvSpPr>
        <p:spPr>
          <a:xfrm>
            <a:off x="1143000" y="1855166"/>
            <a:ext cx="8001000" cy="1909532"/>
          </a:xfrm>
          <a:prstGeom prst="wedgeRoundRectCallout">
            <a:avLst>
              <a:gd name="adj1" fmla="val 36941"/>
              <a:gd name="adj2" fmla="val 10456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Just because you are a relative of mine, should you work for me for nothing? </a:t>
            </a:r>
          </a:p>
          <a:p>
            <a:pPr algn="ctr"/>
            <a:r>
              <a:rPr lang="en-US" sz="4000" dirty="0" smtClean="0"/>
              <a:t>Tell me what your wages should be.</a:t>
            </a:r>
            <a:endParaRPr lang="en-US" sz="4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228600" y="3475970"/>
            <a:ext cx="1086081" cy="30772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32951" y="457200"/>
            <a:ext cx="4343400" cy="1676400"/>
          </a:xfrm>
        </p:spPr>
        <p:txBody>
          <a:bodyPr>
            <a:noAutofit/>
          </a:bodyPr>
          <a:lstStyle/>
          <a:p>
            <a:r>
              <a:rPr lang="en-US" sz="4800" dirty="0"/>
              <a:t>Now Laban had </a:t>
            </a:r>
            <a:r>
              <a:rPr lang="en-US" sz="4800" dirty="0" smtClean="0"/>
              <a:t>2 </a:t>
            </a:r>
            <a:r>
              <a:rPr lang="en-US" sz="4800" dirty="0"/>
              <a:t>daughters</a:t>
            </a:r>
            <a:r>
              <a:rPr lang="en-US" sz="4800" dirty="0" smtClean="0"/>
              <a:t>;</a:t>
            </a:r>
            <a:endParaRPr lang="en-US" sz="4800" dirty="0"/>
          </a:p>
        </p:txBody>
      </p:sp>
      <p:pic>
        <p:nvPicPr>
          <p:cNvPr id="8" name="Picture 4" descr="C:\Users\charlie11\AppData\Local\Microsoft\Windows\Temporary Internet Files\Content.IE5\4TZDKF4W\MP900448685[1]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32090" y="228600"/>
            <a:ext cx="1422400" cy="2133600"/>
          </a:xfrm>
          <a:prstGeom prst="rect">
            <a:avLst/>
          </a:prstGeom>
          <a:noFill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851883" y="2743200"/>
            <a:ext cx="5619839" cy="3505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800" dirty="0" smtClean="0"/>
              <a:t>the name of the </a:t>
            </a:r>
          </a:p>
          <a:p>
            <a:pPr algn="l"/>
            <a:r>
              <a:rPr lang="en-US" sz="4800" dirty="0" smtClean="0"/>
              <a:t>older was Leah, </a:t>
            </a:r>
          </a:p>
          <a:p>
            <a:pPr algn="l"/>
            <a:r>
              <a:rPr lang="en-US" sz="4800" dirty="0" smtClean="0"/>
              <a:t>    and the name of </a:t>
            </a:r>
          </a:p>
          <a:p>
            <a:pPr algn="l"/>
            <a:r>
              <a:rPr lang="en-US" sz="4800" dirty="0" smtClean="0"/>
              <a:t>	     the younger </a:t>
            </a:r>
          </a:p>
          <a:p>
            <a:pPr algn="l"/>
            <a:r>
              <a:rPr lang="en-US" sz="4800" dirty="0" smtClean="0"/>
              <a:t>             was Rachel. </a:t>
            </a:r>
            <a:endParaRPr lang="en-US" sz="4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05600" y="3216564"/>
            <a:ext cx="1882236" cy="3564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0638" y="2184779"/>
            <a:ext cx="1551247" cy="36508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74736" y="2590800"/>
            <a:ext cx="60305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 </a:t>
            </a:r>
            <a:r>
              <a:rPr lang="en-US" sz="6000" b="1" dirty="0" smtClean="0"/>
              <a:t>L</a:t>
            </a:r>
            <a:endParaRPr lang="en-US" sz="6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660177" y="3216564"/>
            <a:ext cx="73920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smtClean="0"/>
              <a:t>R</a:t>
            </a:r>
            <a:endParaRPr lang="en-US" sz="8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1860" y="3130572"/>
            <a:ext cx="5791200" cy="3651227"/>
          </a:xfrm>
        </p:spPr>
        <p:txBody>
          <a:bodyPr>
            <a:noAutofit/>
          </a:bodyPr>
          <a:lstStyle/>
          <a:p>
            <a:r>
              <a:rPr lang="en-US" sz="6000" dirty="0" smtClean="0"/>
              <a:t>but </a:t>
            </a:r>
            <a:r>
              <a:rPr lang="en-US" sz="6000" dirty="0"/>
              <a:t>Rachel had a lovely </a:t>
            </a:r>
            <a:r>
              <a:rPr lang="en-US" sz="6000" dirty="0" smtClean="0"/>
              <a:t>figure</a:t>
            </a:r>
            <a:br>
              <a:rPr lang="en-US" sz="6000" dirty="0" smtClean="0"/>
            </a:br>
            <a:r>
              <a:rPr lang="en-US" sz="6000" dirty="0" smtClean="0"/>
              <a:t> </a:t>
            </a:r>
            <a:r>
              <a:rPr lang="en-US" sz="6000" dirty="0"/>
              <a:t>and was beautiful. 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495161" y="664835"/>
            <a:ext cx="6172200" cy="18447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 smtClean="0"/>
              <a:t>Leah had weak eyes, </a:t>
            </a:r>
            <a:endParaRPr lang="en-US" sz="6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53200" y="3352800"/>
            <a:ext cx="1567951" cy="296898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98383" y="89312"/>
            <a:ext cx="1292229" cy="30412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0"/>
            <a:ext cx="6934200" cy="1828800"/>
          </a:xfrm>
        </p:spPr>
        <p:txBody>
          <a:bodyPr>
            <a:normAutofit/>
          </a:bodyPr>
          <a:lstStyle/>
          <a:p>
            <a:r>
              <a:rPr lang="en-US" sz="5400" dirty="0"/>
              <a:t>Jacob was in love with </a:t>
            </a:r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5400" dirty="0" smtClean="0"/>
              <a:t>Rachel </a:t>
            </a:r>
            <a:r>
              <a:rPr lang="en-US" sz="5400" dirty="0"/>
              <a:t>and said, </a:t>
            </a:r>
          </a:p>
        </p:txBody>
      </p:sp>
      <p:pic>
        <p:nvPicPr>
          <p:cNvPr id="6" name="Picture 5" descr="C:\Users\charlie11\AppData\Local\Microsoft\Windows\Temporary Internet Files\Content.IE5\4TZDKF4W\MP900442257[1]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3886200"/>
            <a:ext cx="2743200" cy="2743200"/>
          </a:xfrm>
          <a:prstGeom prst="rect">
            <a:avLst/>
          </a:prstGeom>
          <a:noFill/>
        </p:spPr>
      </p:pic>
      <p:sp>
        <p:nvSpPr>
          <p:cNvPr id="3" name="Rounded Rectangular Callout 2"/>
          <p:cNvSpPr/>
          <p:nvPr/>
        </p:nvSpPr>
        <p:spPr>
          <a:xfrm>
            <a:off x="-409434" y="1676400"/>
            <a:ext cx="9248633" cy="1752600"/>
          </a:xfrm>
          <a:prstGeom prst="wedgeRoundRectCallout">
            <a:avLst>
              <a:gd name="adj1" fmla="val -20110"/>
              <a:gd name="adj2" fmla="val 10302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I’ll work for you 7 years in return for your younger daughter Rachel.</a:t>
            </a:r>
            <a:endParaRPr lang="en-US" sz="4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5943601" y="4267200"/>
            <a:ext cx="1082450" cy="2362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/>
          <p:cNvSpPr/>
          <p:nvPr/>
        </p:nvSpPr>
        <p:spPr>
          <a:xfrm>
            <a:off x="0" y="0"/>
            <a:ext cx="6934200" cy="4588193"/>
          </a:xfrm>
          <a:prstGeom prst="cloudCallout">
            <a:avLst>
              <a:gd name="adj1" fmla="val 68973"/>
              <a:gd name="adj2" fmla="val 367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342900" y="685800"/>
            <a:ext cx="7620000" cy="2133600"/>
          </a:xfrm>
        </p:spPr>
        <p:txBody>
          <a:bodyPr>
            <a:normAutofit fontScale="90000"/>
          </a:bodyPr>
          <a:lstStyle/>
          <a:p>
            <a:r>
              <a:rPr lang="en-US" sz="6000" b="1" dirty="0"/>
              <a:t>Dig Site 13</a:t>
            </a:r>
            <a:br>
              <a:rPr lang="en-US" sz="6000" b="1" dirty="0"/>
            </a:br>
            <a:r>
              <a:rPr lang="en-US" sz="6000" b="1" dirty="0"/>
              <a:t>Genesis 28:10-22; </a:t>
            </a:r>
            <a:r>
              <a:rPr lang="en-US" sz="6000" b="1" dirty="0" smtClean="0"/>
              <a:t/>
            </a:r>
            <a:br>
              <a:rPr lang="en-US" sz="6000" b="1" dirty="0" smtClean="0"/>
            </a:br>
            <a:r>
              <a:rPr lang="en-US" sz="6000" b="1" dirty="0" smtClean="0"/>
              <a:t>29:14</a:t>
            </a:r>
            <a:r>
              <a:rPr lang="en-US" sz="6000" b="1" i="1" dirty="0" smtClean="0"/>
              <a:t>b</a:t>
            </a:r>
            <a:r>
              <a:rPr lang="en-US" sz="6000" b="1" dirty="0" smtClean="0"/>
              <a:t>-30</a:t>
            </a:r>
            <a:endParaRPr lang="en-US" sz="6000" dirty="0"/>
          </a:p>
        </p:txBody>
      </p:sp>
      <p:pic>
        <p:nvPicPr>
          <p:cNvPr id="3" name="Picture 2" descr="C:\Documents and Settings\nlw1109\Local Settings\Temporary Internet Files\Content.IE5\Z9C6VU6W\MC900434983[1].wm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862" t="14871" r="44690"/>
          <a:stretch>
            <a:fillRect/>
          </a:stretch>
        </p:blipFill>
        <p:spPr bwMode="auto">
          <a:xfrm rot="4010128" flipH="1">
            <a:off x="6675326" y="3837741"/>
            <a:ext cx="1257448" cy="307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charlie11\AppData\Local\Microsoft\Windows\Temporary Internet Files\Content.IE5\BF1GL0Y0\MP900448615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402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20629"/>
            <a:ext cx="4277435" cy="1132274"/>
          </a:xfrm>
        </p:spPr>
        <p:txBody>
          <a:bodyPr>
            <a:noAutofit/>
          </a:bodyPr>
          <a:lstStyle/>
          <a:p>
            <a:r>
              <a:rPr lang="en-US" sz="6000" dirty="0" err="1">
                <a:solidFill>
                  <a:schemeClr val="bg1"/>
                </a:solidFill>
              </a:rPr>
              <a:t>Laban</a:t>
            </a:r>
            <a:r>
              <a:rPr lang="en-US" sz="6000" dirty="0">
                <a:solidFill>
                  <a:schemeClr val="bg1"/>
                </a:solidFill>
              </a:rPr>
              <a:t> said, </a:t>
            </a:r>
          </a:p>
        </p:txBody>
      </p:sp>
      <p:pic>
        <p:nvPicPr>
          <p:cNvPr id="6" name="Picture 4" descr="C:\Users\charlie11\AppData\Local\Microsoft\Windows\Temporary Internet Files\Content.IE5\4TZDKF4W\MP900448685[1]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0400" y="3505200"/>
            <a:ext cx="2133600" cy="3200400"/>
          </a:xfrm>
          <a:prstGeom prst="rect">
            <a:avLst/>
          </a:prstGeom>
          <a:noFill/>
        </p:spPr>
      </p:pic>
      <p:sp>
        <p:nvSpPr>
          <p:cNvPr id="3" name="Rounded Rectangular Callout 2"/>
          <p:cNvSpPr/>
          <p:nvPr/>
        </p:nvSpPr>
        <p:spPr>
          <a:xfrm>
            <a:off x="28432" y="1111645"/>
            <a:ext cx="9115567" cy="2057400"/>
          </a:xfrm>
          <a:prstGeom prst="wedgeRoundRectCallout">
            <a:avLst>
              <a:gd name="adj1" fmla="val 34801"/>
              <a:gd name="adj2" fmla="val 10551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It’s better that I give her to you </a:t>
            </a:r>
          </a:p>
          <a:p>
            <a:pPr algn="ctr"/>
            <a:r>
              <a:rPr lang="en-US" sz="4400" dirty="0" smtClean="0"/>
              <a:t>than to some other man. </a:t>
            </a:r>
          </a:p>
          <a:p>
            <a:pPr algn="ctr"/>
            <a:r>
              <a:rPr lang="en-US" sz="4400" dirty="0" smtClean="0"/>
              <a:t>Stay here with me.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457200" y="3204229"/>
            <a:ext cx="1219200" cy="34544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334" y="228600"/>
            <a:ext cx="9144000" cy="5943600"/>
          </a:xfrm>
        </p:spPr>
        <p:txBody>
          <a:bodyPr>
            <a:noAutofit/>
          </a:bodyPr>
          <a:lstStyle/>
          <a:p>
            <a:pPr algn="l"/>
            <a:r>
              <a:rPr lang="en-US" sz="5400" dirty="0"/>
              <a:t>So Jacob served </a:t>
            </a:r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5400" dirty="0" smtClean="0"/>
              <a:t>	7 </a:t>
            </a:r>
            <a:r>
              <a:rPr lang="en-US" sz="5400" dirty="0"/>
              <a:t>years to </a:t>
            </a:r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5400" dirty="0" smtClean="0"/>
              <a:t>	get </a:t>
            </a:r>
            <a:r>
              <a:rPr lang="en-US" sz="5400" dirty="0"/>
              <a:t>Rachel, </a:t>
            </a:r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5400" dirty="0" smtClean="0"/>
              <a:t>but </a:t>
            </a:r>
            <a:r>
              <a:rPr lang="en-US" sz="5400" dirty="0"/>
              <a:t>they seemed like only a few </a:t>
            </a:r>
            <a:r>
              <a:rPr lang="en-US" sz="5400" dirty="0" smtClean="0"/>
              <a:t>	days </a:t>
            </a:r>
            <a:r>
              <a:rPr lang="en-US" sz="5400" dirty="0"/>
              <a:t>to him because of </a:t>
            </a:r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5400" dirty="0"/>
              <a:t>	</a:t>
            </a:r>
            <a:r>
              <a:rPr lang="en-US" sz="5400" dirty="0" smtClean="0"/>
              <a:t>				his </a:t>
            </a:r>
            <a:r>
              <a:rPr lang="en-US" sz="5400" dirty="0"/>
              <a:t>love </a:t>
            </a:r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5400" dirty="0"/>
              <a:t>	</a:t>
            </a:r>
            <a:r>
              <a:rPr lang="en-US" sz="5400" dirty="0" smtClean="0"/>
              <a:t>				for </a:t>
            </a:r>
            <a:r>
              <a:rPr lang="en-US" sz="5400" dirty="0"/>
              <a:t>her.</a:t>
            </a:r>
          </a:p>
        </p:txBody>
      </p:sp>
      <p:pic>
        <p:nvPicPr>
          <p:cNvPr id="8194" name="Picture 2" descr="C:\Users\charlie11\AppData\Local\Microsoft\Windows\Temporary Internet Files\Content.IE5\4TZDKF4W\MC900383570[1].wm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9726" y="4277715"/>
            <a:ext cx="1652552" cy="2427885"/>
          </a:xfrm>
          <a:prstGeom prst="rect">
            <a:avLst/>
          </a:prstGeom>
          <a:noFill/>
        </p:spPr>
      </p:pic>
      <p:pic>
        <p:nvPicPr>
          <p:cNvPr id="8195" name="Picture 3" descr="C:\Users\charlie11\AppData\Local\Microsoft\Windows\Temporary Internet Files\Content.IE5\BF1GL0Y0\MC900295297[1].wm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6800" y="4419600"/>
            <a:ext cx="2024204" cy="1483578"/>
          </a:xfrm>
          <a:prstGeom prst="rect">
            <a:avLst/>
          </a:prstGeom>
          <a:noFill/>
        </p:spPr>
      </p:pic>
      <p:pic>
        <p:nvPicPr>
          <p:cNvPr id="7170" name="Picture 2" descr="C:\Users\charlie11\AppData\Local\Microsoft\Windows\Temporary Internet Files\Content.IE5\MSUCDK9U\MC900055101[1].wm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34334" y="-4549"/>
            <a:ext cx="3429000" cy="2895912"/>
          </a:xfrm>
          <a:prstGeom prst="rect">
            <a:avLst/>
          </a:prstGeom>
          <a:noFill/>
        </p:spPr>
      </p:pic>
      <p:pic>
        <p:nvPicPr>
          <p:cNvPr id="7" name="Picture 3" descr="C:\Users\charlie11\AppData\Local\Microsoft\Windows\Temporary Internet Files\Content.IE5\BF1GL0Y0\MC900157109[1].wmf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38600" y="838199"/>
            <a:ext cx="2399073" cy="1984313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7696200" y="4419599"/>
            <a:ext cx="1089394" cy="21907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6781800" cy="1143000"/>
          </a:xfrm>
        </p:spPr>
        <p:txBody>
          <a:bodyPr>
            <a:normAutofit/>
          </a:bodyPr>
          <a:lstStyle/>
          <a:p>
            <a:r>
              <a:rPr lang="en-US" sz="4800" dirty="0"/>
              <a:t>Then Jacob said to </a:t>
            </a:r>
            <a:r>
              <a:rPr lang="en-US" sz="4800" dirty="0" err="1"/>
              <a:t>Laban</a:t>
            </a:r>
            <a:r>
              <a:rPr lang="en-US" sz="4800" dirty="0"/>
              <a:t>, </a:t>
            </a:r>
          </a:p>
        </p:txBody>
      </p:sp>
      <p:pic>
        <p:nvPicPr>
          <p:cNvPr id="8" name="Picture 5" descr="C:\Users\charlie11\AppData\Local\Microsoft\Windows\Temporary Internet Files\Content.IE5\4TZDKF4W\MP900442257[1]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3733800"/>
            <a:ext cx="2743200" cy="2743200"/>
          </a:xfrm>
          <a:prstGeom prst="rect">
            <a:avLst/>
          </a:prstGeom>
          <a:noFill/>
        </p:spPr>
      </p:pic>
      <p:sp>
        <p:nvSpPr>
          <p:cNvPr id="3" name="Rounded Rectangular Callout 2"/>
          <p:cNvSpPr/>
          <p:nvPr/>
        </p:nvSpPr>
        <p:spPr>
          <a:xfrm>
            <a:off x="152400" y="990600"/>
            <a:ext cx="8991600" cy="2094738"/>
          </a:xfrm>
          <a:prstGeom prst="wedgeRoundRectCallout">
            <a:avLst>
              <a:gd name="adj1" fmla="val -27654"/>
              <a:gd name="adj2" fmla="val 104156"/>
              <a:gd name="adj3" fmla="val 16667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Give me my wife. </a:t>
            </a:r>
          </a:p>
          <a:p>
            <a:pPr algn="ctr"/>
            <a:r>
              <a:rPr lang="en-US" sz="4400" dirty="0" smtClean="0"/>
              <a:t>My time is completed, </a:t>
            </a:r>
          </a:p>
          <a:p>
            <a:pPr algn="ctr"/>
            <a:r>
              <a:rPr lang="en-US" sz="4400" dirty="0" smtClean="0"/>
              <a:t>and I want to make love to her.</a:t>
            </a:r>
            <a:endParaRPr lang="en-US" sz="4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7772400" y="3733800"/>
            <a:ext cx="1334410" cy="295469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400800" y="3234098"/>
            <a:ext cx="1219200" cy="34544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46" y="0"/>
            <a:ext cx="9121254" cy="2438399"/>
          </a:xfrm>
        </p:spPr>
        <p:txBody>
          <a:bodyPr>
            <a:noAutofit/>
          </a:bodyPr>
          <a:lstStyle/>
          <a:p>
            <a:r>
              <a:rPr lang="en-US" sz="5400" b="1" dirty="0"/>
              <a:t>So Laban brought together </a:t>
            </a:r>
            <a:r>
              <a:rPr lang="en-US" sz="5400" b="1" dirty="0" smtClean="0"/>
              <a:t/>
            </a:r>
            <a:br>
              <a:rPr lang="en-US" sz="5400" b="1" dirty="0" smtClean="0"/>
            </a:br>
            <a:r>
              <a:rPr lang="en-US" sz="5400" b="1" dirty="0" smtClean="0"/>
              <a:t>all </a:t>
            </a:r>
            <a:r>
              <a:rPr lang="en-US" sz="5400" b="1" dirty="0"/>
              <a:t>the people of the place and gave a feast.</a:t>
            </a:r>
          </a:p>
        </p:txBody>
      </p:sp>
      <p:pic>
        <p:nvPicPr>
          <p:cNvPr id="3" name="Picture 4" descr="C:\Users\charlie11\AppData\Local\Microsoft\Windows\Temporary Internet Files\Content.IE5\4TZDKF4W\MP900448685[1]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1105468" y="2590800"/>
            <a:ext cx="1878842" cy="3740958"/>
          </a:xfrm>
          <a:prstGeom prst="rect">
            <a:avLst/>
          </a:prstGeom>
          <a:noFill/>
        </p:spPr>
      </p:pic>
      <p:pic>
        <p:nvPicPr>
          <p:cNvPr id="10245" name="Picture 5" descr="C:\Users\charlie11\AppData\Local\Microsoft\Windows\Temporary Internet Files\Content.IE5\BF1GL0Y0\MP900409578[1]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77068" y="2590800"/>
            <a:ext cx="5654723" cy="37420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533400"/>
            <a:ext cx="5715000" cy="5715000"/>
          </a:xfrm>
        </p:spPr>
        <p:txBody>
          <a:bodyPr>
            <a:noAutofit/>
          </a:bodyPr>
          <a:lstStyle/>
          <a:p>
            <a:r>
              <a:rPr lang="en-US" sz="5400" dirty="0"/>
              <a:t>But when evening </a:t>
            </a:r>
            <a:r>
              <a:rPr lang="en-US" sz="5400" dirty="0" smtClean="0"/>
              <a:t>came, he </a:t>
            </a:r>
            <a:r>
              <a:rPr lang="en-US" sz="5400" dirty="0"/>
              <a:t>took his daughter Leah and brought her to Jacob, and Jacob made love to her.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81800" y="1870270"/>
            <a:ext cx="1292229" cy="30412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>
                <a:alpha val="45000"/>
              </a:srgbClr>
            </a:gs>
            <a:gs pos="75000">
              <a:srgbClr val="0087E6">
                <a:alpha val="60000"/>
              </a:srgbClr>
            </a:gs>
            <a:gs pos="100000">
              <a:srgbClr val="005CBF">
                <a:alpha val="59000"/>
              </a:srgb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04800"/>
            <a:ext cx="9144000" cy="1524000"/>
          </a:xfrm>
        </p:spPr>
        <p:txBody>
          <a:bodyPr>
            <a:noAutofit/>
          </a:bodyPr>
          <a:lstStyle/>
          <a:p>
            <a:r>
              <a:rPr lang="en-US" dirty="0"/>
              <a:t>And </a:t>
            </a:r>
            <a:r>
              <a:rPr lang="en-US" dirty="0" err="1"/>
              <a:t>Laban</a:t>
            </a:r>
            <a:r>
              <a:rPr lang="en-US" dirty="0"/>
              <a:t> gave his servant </a:t>
            </a:r>
            <a:r>
              <a:rPr lang="en-US" dirty="0" err="1"/>
              <a:t>Zilpah</a:t>
            </a:r>
            <a:r>
              <a:rPr lang="en-US" dirty="0"/>
              <a:t> to his daughter as her attendant.</a:t>
            </a:r>
          </a:p>
        </p:txBody>
      </p:sp>
      <p:pic>
        <p:nvPicPr>
          <p:cNvPr id="3" name="Picture 4" descr="C:\Users\charlie11\AppData\Local\Microsoft\Windows\Temporary Internet Files\Content.IE5\4TZDKF4W\MP900448685[1]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72200" y="1752600"/>
            <a:ext cx="2540000" cy="3810000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71600" y="2438400"/>
            <a:ext cx="1292229" cy="30412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56014" y="3646227"/>
            <a:ext cx="1525586" cy="25146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>
                <a:alpha val="45000"/>
              </a:srgbClr>
            </a:gs>
            <a:gs pos="75000">
              <a:srgbClr val="0087E6">
                <a:alpha val="60000"/>
              </a:srgbClr>
            </a:gs>
            <a:gs pos="100000">
              <a:srgbClr val="005CBF">
                <a:alpha val="59000"/>
              </a:srgb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charlie11\AppData\Local\Microsoft\Windows\Temporary Internet Files\Content.IE5\MSUCDK9U\MP900227568[1]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23884"/>
            <a:ext cx="9144000" cy="2286000"/>
          </a:xfrm>
        </p:spPr>
        <p:txBody>
          <a:bodyPr>
            <a:normAutofit/>
          </a:bodyPr>
          <a:lstStyle/>
          <a:p>
            <a:r>
              <a:rPr lang="en-US" b="1" dirty="0"/>
              <a:t>When morning came, there was Leah! So Jacob said to </a:t>
            </a:r>
            <a:r>
              <a:rPr lang="en-US" b="1" dirty="0" err="1"/>
              <a:t>Laban</a:t>
            </a:r>
            <a:r>
              <a:rPr lang="en-US" b="1" dirty="0"/>
              <a:t>, </a:t>
            </a:r>
          </a:p>
        </p:txBody>
      </p:sp>
      <p:pic>
        <p:nvPicPr>
          <p:cNvPr id="5" name="Picture 5" descr="C:\Users\charlie11\AppData\Local\Microsoft\Windows\Temporary Internet Files\Content.IE5\4TZDKF4W\MP900442257[1]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71800" y="4548116"/>
            <a:ext cx="2286000" cy="2286000"/>
          </a:xfrm>
          <a:prstGeom prst="rect">
            <a:avLst/>
          </a:prstGeom>
          <a:noFill/>
        </p:spPr>
      </p:pic>
      <p:sp>
        <p:nvSpPr>
          <p:cNvPr id="3" name="Rounded Rectangular Callout 2"/>
          <p:cNvSpPr/>
          <p:nvPr/>
        </p:nvSpPr>
        <p:spPr>
          <a:xfrm>
            <a:off x="609600" y="1828800"/>
            <a:ext cx="8229600" cy="2362200"/>
          </a:xfrm>
          <a:prstGeom prst="wedgeRoundRectCallout">
            <a:avLst>
              <a:gd name="adj1" fmla="val 2173"/>
              <a:gd name="adj2" fmla="val 8637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What is this you have done to me? </a:t>
            </a:r>
          </a:p>
          <a:p>
            <a:pPr algn="ctr"/>
            <a:r>
              <a:rPr lang="en-US" sz="4000" b="1" dirty="0" smtClean="0"/>
              <a:t>I served you for Rachel, didn’t I? </a:t>
            </a:r>
          </a:p>
          <a:p>
            <a:pPr algn="ctr"/>
            <a:r>
              <a:rPr lang="en-US" sz="4000" b="1" dirty="0" smtClean="0"/>
              <a:t>Why have you deceived me?</a:t>
            </a:r>
            <a:endParaRPr 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5105400" cy="1847850"/>
          </a:xfrm>
        </p:spPr>
        <p:txBody>
          <a:bodyPr>
            <a:normAutofit/>
          </a:bodyPr>
          <a:lstStyle/>
          <a:p>
            <a:r>
              <a:rPr lang="en-US" sz="5400" dirty="0" err="1"/>
              <a:t>Laban</a:t>
            </a:r>
            <a:r>
              <a:rPr lang="en-US" sz="5400" dirty="0"/>
              <a:t> replied, </a:t>
            </a:r>
          </a:p>
        </p:txBody>
      </p:sp>
      <p:pic>
        <p:nvPicPr>
          <p:cNvPr id="4" name="Picture 4" descr="C:\Users\charlie11\AppData\Local\Microsoft\Windows\Temporary Internet Files\Content.IE5\4TZDKF4W\MP900448685[1]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388393" y="1847850"/>
            <a:ext cx="2336800" cy="4495800"/>
          </a:xfrm>
          <a:prstGeom prst="rect">
            <a:avLst/>
          </a:prstGeom>
          <a:noFill/>
        </p:spPr>
      </p:pic>
      <p:sp>
        <p:nvSpPr>
          <p:cNvPr id="3" name="Rounded Rectangular Callout 2"/>
          <p:cNvSpPr/>
          <p:nvPr/>
        </p:nvSpPr>
        <p:spPr>
          <a:xfrm>
            <a:off x="3113586" y="1524000"/>
            <a:ext cx="6068514" cy="5105400"/>
          </a:xfrm>
          <a:prstGeom prst="wedgeRoundRectCallout">
            <a:avLst>
              <a:gd name="adj1" fmla="val -66620"/>
              <a:gd name="adj2" fmla="val -2043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It is not our custom here to give the younger daughter in marriage before the older one. 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ular Callout 2"/>
          <p:cNvSpPr/>
          <p:nvPr/>
        </p:nvSpPr>
        <p:spPr>
          <a:xfrm>
            <a:off x="0" y="228600"/>
            <a:ext cx="9144000" cy="3048000"/>
          </a:xfrm>
          <a:prstGeom prst="wedgeRoundRectCallout">
            <a:avLst>
              <a:gd name="adj1" fmla="val -37561"/>
              <a:gd name="adj2" fmla="val 6776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Finish this daughter’s bridal week; then we will give you the younger one also, in return for another </a:t>
            </a:r>
          </a:p>
          <a:p>
            <a:pPr algn="ctr"/>
            <a:r>
              <a:rPr lang="en-US" sz="4400" b="1" dirty="0" smtClean="0"/>
              <a:t>7 years of work.</a:t>
            </a:r>
            <a:endParaRPr lang="en-US" sz="4400" b="1" dirty="0"/>
          </a:p>
        </p:txBody>
      </p:sp>
      <p:pic>
        <p:nvPicPr>
          <p:cNvPr id="5" name="Picture 4" descr="C:\Users\charlie11\AppData\Local\Microsoft\Windows\Temporary Internet Files\Content.IE5\4TZDKF4W\MP900448685[1]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3962400"/>
            <a:ext cx="1625600" cy="2438400"/>
          </a:xfrm>
          <a:prstGeom prst="rect">
            <a:avLst/>
          </a:prstGeom>
          <a:noFill/>
        </p:spPr>
      </p:pic>
      <p:pic>
        <p:nvPicPr>
          <p:cNvPr id="8" name="Picture 2" descr="C:\Users\Tina\AppData\Local\Microsoft\Windows\Temporary Internet Files\Content.IE5\1TQ82IS9\MC900078843[1].wm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8576" y="3680617"/>
            <a:ext cx="3845820" cy="300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charlie11\AppData\Local\Microsoft\Windows\Temporary Internet Files\Content.IE5\BF1GL0Y0\MC900157109[2].wm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7863" y="4191000"/>
            <a:ext cx="1694310" cy="1401392"/>
          </a:xfrm>
          <a:prstGeom prst="rect">
            <a:avLst/>
          </a:prstGeom>
          <a:noFill/>
        </p:spPr>
      </p:pic>
      <p:pic>
        <p:nvPicPr>
          <p:cNvPr id="7" name="Picture 2" descr="C:\Users\Tina\AppData\Local\Microsoft\Windows\Temporary Internet Files\Content.IE5\1TQ82IS9\MC900078843[1].wm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6324600" y="3680618"/>
            <a:ext cx="2514600" cy="300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4964" y="0"/>
            <a:ext cx="8518896" cy="6535744"/>
          </a:xfrm>
        </p:spPr>
        <p:txBody>
          <a:bodyPr>
            <a:noAutofit/>
          </a:bodyPr>
          <a:lstStyle/>
          <a:p>
            <a:pPr algn="l"/>
            <a:r>
              <a:rPr lang="en-US" sz="5400" dirty="0" smtClean="0"/>
              <a:t>		  And </a:t>
            </a:r>
            <a:r>
              <a:rPr lang="en-US" sz="5400" dirty="0"/>
              <a:t>Jacob did so. </a:t>
            </a:r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5400" dirty="0" smtClean="0"/>
              <a:t>		He </a:t>
            </a:r>
            <a:r>
              <a:rPr lang="en-US" sz="5400" dirty="0"/>
              <a:t>finished the week </a:t>
            </a:r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5400" dirty="0" smtClean="0"/>
              <a:t>   		     with </a:t>
            </a:r>
            <a:r>
              <a:rPr lang="en-US" sz="5400" dirty="0"/>
              <a:t>Leah, </a:t>
            </a:r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5400" dirty="0" smtClean="0"/>
              <a:t>	and </a:t>
            </a:r>
            <a:r>
              <a:rPr lang="en-US" sz="5400" dirty="0"/>
              <a:t>then </a:t>
            </a:r>
            <a:r>
              <a:rPr lang="en-US" sz="5400" dirty="0" smtClean="0"/>
              <a:t>Laban</a:t>
            </a:r>
            <a:r>
              <a:rPr lang="en-US" sz="5400" dirty="0"/>
              <a:t> </a:t>
            </a:r>
            <a:r>
              <a:rPr lang="en-US" sz="5400" dirty="0" smtClean="0"/>
              <a:t>gave </a:t>
            </a:r>
            <a:br>
              <a:rPr lang="en-US" sz="5400" dirty="0" smtClean="0"/>
            </a:br>
            <a:r>
              <a:rPr lang="en-US" sz="5400" dirty="0"/>
              <a:t>	</a:t>
            </a:r>
            <a:r>
              <a:rPr lang="en-US" sz="5400" dirty="0" smtClean="0"/>
              <a:t>       him </a:t>
            </a:r>
            <a:r>
              <a:rPr lang="en-US" sz="5400" dirty="0"/>
              <a:t>his daughter </a:t>
            </a:r>
            <a:r>
              <a:rPr lang="en-US" sz="5400" dirty="0" smtClean="0"/>
              <a:t>					   Rachel </a:t>
            </a:r>
            <a:r>
              <a:rPr lang="en-US" sz="5400" dirty="0"/>
              <a:t>to be </a:t>
            </a:r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5400" dirty="0"/>
              <a:t>	</a:t>
            </a:r>
            <a:r>
              <a:rPr lang="en-US" sz="5400" dirty="0" smtClean="0"/>
              <a:t>		           his </a:t>
            </a:r>
            <a:r>
              <a:rPr lang="en-US" sz="5400" dirty="0"/>
              <a:t>wife.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" y="204320"/>
            <a:ext cx="1292229" cy="30412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7162800" y="3373444"/>
            <a:ext cx="1387250" cy="30273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2057400"/>
          </a:xfrm>
        </p:spPr>
        <p:txBody>
          <a:bodyPr>
            <a:normAutofit/>
          </a:bodyPr>
          <a:lstStyle/>
          <a:p>
            <a:r>
              <a:rPr lang="en-US" sz="5400" dirty="0"/>
              <a:t>Jacob left Beersheba and set out for Harran</a:t>
            </a:r>
            <a:r>
              <a:rPr lang="en-US" sz="5400" dirty="0" smtClean="0"/>
              <a:t>. </a:t>
            </a:r>
            <a:endParaRPr lang="en-US" sz="5400" dirty="0"/>
          </a:p>
        </p:txBody>
      </p:sp>
      <p:pic>
        <p:nvPicPr>
          <p:cNvPr id="1026" name="Picture 2" descr="C:\Documents and Settings\nlw1109\Local Settings\Temporary Internet Files\Content.IE5\Z9C6VU6W\MC900434983[1].wm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9800" y="3042350"/>
            <a:ext cx="3276600" cy="3282250"/>
          </a:xfrm>
          <a:prstGeom prst="rect">
            <a:avLst/>
          </a:prstGeom>
          <a:noFill/>
        </p:spPr>
      </p:pic>
      <p:pic>
        <p:nvPicPr>
          <p:cNvPr id="1027" name="Picture 3" descr="C:\Documents and Settings\nlw1109\Local Settings\Temporary Internet Files\Content.IE5\Y3BN8GSQ\MC900435254[1].wm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3200400"/>
            <a:ext cx="1847850" cy="3060700"/>
          </a:xfrm>
          <a:prstGeom prst="rect">
            <a:avLst/>
          </a:prstGeom>
          <a:noFill/>
        </p:spPr>
      </p:pic>
      <p:pic>
        <p:nvPicPr>
          <p:cNvPr id="1028" name="Picture 4" descr="C:\Documents and Settings\nlw1109\Local Settings\Temporary Internet Files\Content.IE5\9J00CGT9\MC900434981[1].wm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447800" y="2895600"/>
            <a:ext cx="1492250" cy="246434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8305800" y="1981200"/>
            <a:ext cx="590226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/>
              <a:t>H</a:t>
            </a:r>
          </a:p>
          <a:p>
            <a:r>
              <a:rPr lang="en-US" sz="4800" b="1" dirty="0" smtClean="0"/>
              <a:t>A</a:t>
            </a:r>
          </a:p>
          <a:p>
            <a:r>
              <a:rPr lang="en-US" sz="4800" b="1" dirty="0" smtClean="0"/>
              <a:t>R</a:t>
            </a:r>
          </a:p>
          <a:p>
            <a:r>
              <a:rPr lang="en-US" sz="4800" b="1" dirty="0" smtClean="0"/>
              <a:t>R</a:t>
            </a:r>
          </a:p>
          <a:p>
            <a:r>
              <a:rPr lang="en-US" sz="4800" b="1" dirty="0" smtClean="0"/>
              <a:t>A</a:t>
            </a:r>
          </a:p>
          <a:p>
            <a:r>
              <a:rPr lang="en-US" sz="4800" b="1" dirty="0" smtClean="0"/>
              <a:t>N</a:t>
            </a:r>
            <a:endParaRPr lang="en-US" sz="4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6200" y="1311616"/>
            <a:ext cx="5334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B</a:t>
            </a:r>
          </a:p>
          <a:p>
            <a:r>
              <a:rPr lang="en-US" sz="4000" b="1" dirty="0" smtClean="0"/>
              <a:t>E</a:t>
            </a:r>
          </a:p>
          <a:p>
            <a:r>
              <a:rPr lang="en-US" sz="4000" b="1" dirty="0" smtClean="0"/>
              <a:t>E</a:t>
            </a:r>
          </a:p>
          <a:p>
            <a:r>
              <a:rPr lang="en-US" sz="4000" b="1" dirty="0" smtClean="0"/>
              <a:t>R</a:t>
            </a:r>
          </a:p>
          <a:p>
            <a:r>
              <a:rPr lang="en-US" sz="4000" b="1" dirty="0" smtClean="0"/>
              <a:t>S</a:t>
            </a:r>
          </a:p>
          <a:p>
            <a:r>
              <a:rPr lang="en-US" sz="4000" b="1" dirty="0" smtClean="0"/>
              <a:t>H</a:t>
            </a:r>
          </a:p>
          <a:p>
            <a:r>
              <a:rPr lang="en-US" sz="4000" b="1" dirty="0" smtClean="0"/>
              <a:t>E</a:t>
            </a:r>
          </a:p>
          <a:p>
            <a:r>
              <a:rPr lang="en-US" sz="4000" b="1" dirty="0" smtClean="0"/>
              <a:t>B</a:t>
            </a:r>
          </a:p>
          <a:p>
            <a:r>
              <a:rPr lang="en-US" sz="4000" b="1" dirty="0" smtClean="0"/>
              <a:t>A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5638800" y="4243357"/>
            <a:ext cx="2438400" cy="0"/>
          </a:xfrm>
          <a:prstGeom prst="straightConnector1">
            <a:avLst/>
          </a:prstGeom>
          <a:ln w="762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2209800"/>
          </a:xfrm>
        </p:spPr>
        <p:txBody>
          <a:bodyPr>
            <a:noAutofit/>
          </a:bodyPr>
          <a:lstStyle/>
          <a:p>
            <a:r>
              <a:rPr lang="en-US" sz="4800" dirty="0" err="1"/>
              <a:t>Laban</a:t>
            </a:r>
            <a:r>
              <a:rPr lang="en-US" sz="4800" dirty="0"/>
              <a:t> gave his servant </a:t>
            </a:r>
            <a:r>
              <a:rPr lang="en-US" sz="4800" dirty="0" err="1"/>
              <a:t>Bilhah</a:t>
            </a:r>
            <a:r>
              <a:rPr lang="en-US" sz="4800" dirty="0"/>
              <a:t> to his daughter Rachel as her attendant.</a:t>
            </a:r>
          </a:p>
        </p:txBody>
      </p:sp>
      <p:pic>
        <p:nvPicPr>
          <p:cNvPr id="3" name="Picture 2" descr="C:\Users\charlie11\AppData\Local\Microsoft\Windows\Temporary Internet Files\Content.IE5\4TZDKF4W\MP900448685[1]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143000" y="2091855"/>
            <a:ext cx="1981200" cy="4114800"/>
          </a:xfrm>
          <a:prstGeom prst="rect">
            <a:avLst/>
          </a:prstGeom>
          <a:noFill/>
        </p:spPr>
      </p:pic>
      <p:pic>
        <p:nvPicPr>
          <p:cNvPr id="6" name="Picture 8" descr="http://t0.gstatic.com/images?q=tbn:ANd9GcRBrLnY6AIOHI8WVf1X2PqGSiysPTAo6KiA3bIHo6Sj-pCPjJSU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24600" y="3911272"/>
            <a:ext cx="1295400" cy="2247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91000" y="3061664"/>
            <a:ext cx="1447800" cy="31169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400800"/>
          </a:xfrm>
        </p:spPr>
        <p:txBody>
          <a:bodyPr>
            <a:noAutofit/>
          </a:bodyPr>
          <a:lstStyle/>
          <a:p>
            <a:r>
              <a:rPr lang="en-US" sz="4800" b="1" dirty="0"/>
              <a:t>Jacob made love to Rachel also, and his love for Rachel was greater than his love for Leah. </a:t>
            </a:r>
            <a:r>
              <a:rPr lang="en-US" sz="4800" b="1" dirty="0" smtClean="0"/>
              <a:t/>
            </a:r>
            <a:br>
              <a:rPr lang="en-US" sz="4800" b="1" dirty="0" smtClean="0"/>
            </a:br>
            <a:r>
              <a:rPr lang="en-US" sz="4800" b="1" dirty="0" smtClean="0"/>
              <a:t/>
            </a:r>
            <a:br>
              <a:rPr lang="en-US" sz="4800" b="1" dirty="0" smtClean="0"/>
            </a:br>
            <a:r>
              <a:rPr lang="en-US" sz="4800" b="1" dirty="0" smtClean="0"/>
              <a:t/>
            </a:r>
            <a:br>
              <a:rPr lang="en-US" sz="4800" b="1" dirty="0" smtClean="0"/>
            </a:br>
            <a:r>
              <a:rPr lang="en-US" sz="4800" b="1" dirty="0" smtClean="0"/>
              <a:t>			And </a:t>
            </a:r>
            <a:r>
              <a:rPr lang="en-US" sz="4800" b="1" dirty="0"/>
              <a:t>he worked </a:t>
            </a:r>
            <a:r>
              <a:rPr lang="en-US" sz="4800" b="1" dirty="0" smtClean="0"/>
              <a:t/>
            </a:r>
            <a:br>
              <a:rPr lang="en-US" sz="4800" b="1" dirty="0" smtClean="0"/>
            </a:br>
            <a:r>
              <a:rPr lang="en-US" sz="4800" b="1" dirty="0" smtClean="0"/>
              <a:t>			for Laban </a:t>
            </a:r>
            <a:br>
              <a:rPr lang="en-US" sz="4800" b="1" dirty="0" smtClean="0"/>
            </a:br>
            <a:r>
              <a:rPr lang="en-US" sz="4800" b="1" dirty="0"/>
              <a:t>	</a:t>
            </a:r>
            <a:r>
              <a:rPr lang="en-US" sz="4800" b="1" dirty="0" smtClean="0"/>
              <a:t>		another 7 </a:t>
            </a:r>
            <a:r>
              <a:rPr lang="en-US" sz="4800" b="1" dirty="0"/>
              <a:t>years.</a:t>
            </a:r>
          </a:p>
        </p:txBody>
      </p:sp>
      <p:pic>
        <p:nvPicPr>
          <p:cNvPr id="2051" name="Picture 3" descr="C:\Users\charlie11\AppData\Local\Microsoft\Windows\Temporary Internet Files\Content.IE5\BF1GL0Y0\MC900055101[1].wm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2895600"/>
            <a:ext cx="3512284" cy="32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2666999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When he reached a certain </a:t>
            </a:r>
            <a:r>
              <a:rPr lang="en-US" b="1" dirty="0" smtClean="0"/>
              <a:t>place, he </a:t>
            </a:r>
            <a:r>
              <a:rPr lang="en-US" sz="4000" b="1" dirty="0"/>
              <a:t>stopped for the night because the sun had set.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Taking </a:t>
            </a:r>
            <a:r>
              <a:rPr lang="en-US" b="1" dirty="0"/>
              <a:t>one of the stones there</a:t>
            </a:r>
            <a:r>
              <a:rPr lang="en-US" b="1" dirty="0" smtClean="0"/>
              <a:t>, </a:t>
            </a:r>
            <a:r>
              <a:rPr lang="en-US" b="1" dirty="0"/>
              <a:t>he put it under his head and lay down to sleep</a:t>
            </a:r>
            <a:r>
              <a:rPr lang="en-US" b="1" dirty="0" smtClean="0"/>
              <a:t>.</a:t>
            </a:r>
            <a:endParaRPr lang="en-US" b="1" dirty="0"/>
          </a:p>
        </p:txBody>
      </p:sp>
      <p:pic>
        <p:nvPicPr>
          <p:cNvPr id="6" name="Picture 2" descr="C:\Documents and Settings\nlw1109\Local Settings\Temporary Internet Files\Content.IE5\Z9C6VU6W\MC900434983[1].wmf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76" t="-1258" r="-646"/>
          <a:stretch/>
        </p:blipFill>
        <p:spPr bwMode="auto">
          <a:xfrm>
            <a:off x="1219200" y="2907012"/>
            <a:ext cx="3505200" cy="3549305"/>
          </a:xfrm>
          <a:prstGeom prst="rect">
            <a:avLst/>
          </a:prstGeom>
          <a:noFill/>
        </p:spPr>
      </p:pic>
      <p:pic>
        <p:nvPicPr>
          <p:cNvPr id="5" name="Picture 3" descr="C:\Documents and Settings\nlw1109\Local Settings\Temporary Internet Files\Content.IE5\Z9C6VU6W\MP900431839[1]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629171">
            <a:off x="7846549" y="5387162"/>
            <a:ext cx="778874" cy="643407"/>
          </a:xfrm>
          <a:prstGeom prst="rect">
            <a:avLst/>
          </a:prstGeom>
          <a:noFill/>
        </p:spPr>
      </p:pic>
      <p:pic>
        <p:nvPicPr>
          <p:cNvPr id="7" name="Picture 6" descr="C:\Documents and Settings\nlw1109\Local Settings\Temporary Internet Files\Content.IE5\Z9C6VU6W\MC900434983[1].wm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862" t="14871" r="44690"/>
          <a:stretch>
            <a:fillRect/>
          </a:stretch>
        </p:blipFill>
        <p:spPr bwMode="auto">
          <a:xfrm rot="4010128" flipH="1">
            <a:off x="6373091" y="4023985"/>
            <a:ext cx="1058340" cy="27929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222" y="0"/>
            <a:ext cx="5008978" cy="6705600"/>
          </a:xfrm>
        </p:spPr>
        <p:txBody>
          <a:bodyPr>
            <a:noAutofit/>
          </a:bodyPr>
          <a:lstStyle/>
          <a:p>
            <a:r>
              <a:rPr lang="en-US" sz="4000" dirty="0"/>
              <a:t>He had a dream in which he saw </a:t>
            </a:r>
            <a:r>
              <a:rPr lang="en-US" sz="4000" dirty="0" smtClean="0"/>
              <a:t>a </a:t>
            </a:r>
            <a:r>
              <a:rPr lang="en-US" sz="4000" dirty="0"/>
              <a:t>stairway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resting </a:t>
            </a:r>
            <a:r>
              <a:rPr lang="en-US" sz="4000" dirty="0"/>
              <a:t>on the earth</a:t>
            </a:r>
            <a:r>
              <a:rPr lang="en-US" sz="4000" dirty="0" smtClean="0"/>
              <a:t>, </a:t>
            </a:r>
            <a:br>
              <a:rPr lang="en-US" sz="4000" dirty="0" smtClean="0"/>
            </a:br>
            <a:r>
              <a:rPr lang="en-US" sz="4000" dirty="0" smtClean="0"/>
              <a:t>with its top </a:t>
            </a:r>
            <a:br>
              <a:rPr lang="en-US" sz="4000" dirty="0" smtClean="0"/>
            </a:br>
            <a:r>
              <a:rPr lang="en-US" sz="4000" dirty="0" smtClean="0"/>
              <a:t>reaching to heaven, </a:t>
            </a:r>
            <a:r>
              <a:rPr lang="en-US" sz="4000" dirty="0"/>
              <a:t>and the angels of God were ascending and descending on it.</a:t>
            </a:r>
            <a:br>
              <a:rPr lang="en-US" sz="4000" dirty="0"/>
            </a:br>
            <a:r>
              <a:rPr lang="en-US" sz="4000" dirty="0" smtClean="0"/>
              <a:t> </a:t>
            </a:r>
            <a:endParaRPr lang="en-US" sz="4000" dirty="0"/>
          </a:p>
        </p:txBody>
      </p:sp>
      <p:sp>
        <p:nvSpPr>
          <p:cNvPr id="5" name="AutoShape 2" descr="Image result for jacob's ladd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76800" y="0"/>
            <a:ext cx="4302457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222" y="0"/>
            <a:ext cx="5008978" cy="2438400"/>
          </a:xfrm>
        </p:spPr>
        <p:txBody>
          <a:bodyPr>
            <a:noAutofit/>
          </a:bodyPr>
          <a:lstStyle/>
          <a:p>
            <a:r>
              <a:rPr lang="en-US" sz="4000" b="1" dirty="0"/>
              <a:t>There above it </a:t>
            </a:r>
            <a:br>
              <a:rPr lang="en-US" sz="4000" b="1" dirty="0"/>
            </a:br>
            <a:r>
              <a:rPr lang="en-US" sz="4000" b="1" dirty="0"/>
              <a:t>stood the </a:t>
            </a:r>
            <a:r>
              <a:rPr lang="en-US" sz="4000" b="1" cap="small" dirty="0"/>
              <a:t>Lord</a:t>
            </a:r>
            <a:r>
              <a:rPr lang="en-US" sz="4000" b="1" dirty="0"/>
              <a:t>, </a:t>
            </a:r>
            <a:br>
              <a:rPr lang="en-US" sz="4000" b="1" dirty="0"/>
            </a:br>
            <a:r>
              <a:rPr lang="en-US" sz="4000" b="1" dirty="0"/>
              <a:t>and he said:</a:t>
            </a:r>
          </a:p>
        </p:txBody>
      </p:sp>
      <p:sp>
        <p:nvSpPr>
          <p:cNvPr id="5" name="AutoShape 2" descr="Image result for jacob's ladd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76800" y="0"/>
            <a:ext cx="4302457" cy="6858000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304800" y="2438400"/>
            <a:ext cx="5562600" cy="4114800"/>
          </a:xfrm>
          <a:prstGeom prst="wedgeRoundRectCallout">
            <a:avLst>
              <a:gd name="adj1" fmla="val 43092"/>
              <a:gd name="adj2" fmla="val -106279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I am the </a:t>
            </a:r>
            <a:r>
              <a:rPr lang="en-US" sz="3600" b="1" cap="small" dirty="0" smtClean="0">
                <a:solidFill>
                  <a:schemeClr val="tx1"/>
                </a:solidFill>
              </a:rPr>
              <a:t>Lord</a:t>
            </a:r>
            <a:r>
              <a:rPr lang="en-US" sz="3600" b="1" dirty="0" smtClean="0">
                <a:solidFill>
                  <a:schemeClr val="tx1"/>
                </a:solidFill>
              </a:rPr>
              <a:t>, the God of your father Abraham and the God of Isaac.</a:t>
            </a:r>
          </a:p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 I will give you and your descendants the land on which you are lying.</a:t>
            </a:r>
            <a:endParaRPr lang="en-US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568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Image result for jacob's ladd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76800" y="0"/>
            <a:ext cx="4302457" cy="6858000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304800" y="533400"/>
            <a:ext cx="4953000" cy="4953000"/>
          </a:xfrm>
          <a:prstGeom prst="wedgeRoundRectCallout">
            <a:avLst>
              <a:gd name="adj1" fmla="val 66229"/>
              <a:gd name="adj2" fmla="val -55876"/>
              <a:gd name="adj3" fmla="val 16667"/>
            </a:avLst>
          </a:prstGeom>
          <a:solidFill>
            <a:schemeClr val="accent2">
              <a:lumMod val="60000"/>
              <a:lumOff val="4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accent1">
                    <a:lumMod val="50000"/>
                  </a:schemeClr>
                </a:solidFill>
              </a:rPr>
              <a:t>Your descendants</a:t>
            </a:r>
          </a:p>
          <a:p>
            <a:pPr algn="ctr"/>
            <a:r>
              <a:rPr lang="en-US" sz="6000" dirty="0" smtClean="0">
                <a:solidFill>
                  <a:schemeClr val="accent1">
                    <a:lumMod val="50000"/>
                  </a:schemeClr>
                </a:solidFill>
              </a:rPr>
              <a:t> will be </a:t>
            </a:r>
          </a:p>
          <a:p>
            <a:pPr algn="ctr"/>
            <a:r>
              <a:rPr lang="en-US" sz="6000" dirty="0" smtClean="0">
                <a:solidFill>
                  <a:schemeClr val="accent1">
                    <a:lumMod val="50000"/>
                  </a:schemeClr>
                </a:solidFill>
              </a:rPr>
              <a:t>like the dust</a:t>
            </a:r>
          </a:p>
          <a:p>
            <a:pPr algn="ctr"/>
            <a:r>
              <a:rPr lang="en-US" sz="6000" dirty="0" smtClean="0">
                <a:solidFill>
                  <a:schemeClr val="accent1">
                    <a:lumMod val="50000"/>
                  </a:schemeClr>
                </a:solidFill>
              </a:rPr>
              <a:t>of the earth, </a:t>
            </a:r>
          </a:p>
        </p:txBody>
      </p:sp>
    </p:spTree>
    <p:extLst>
      <p:ext uri="{BB962C8B-B14F-4D97-AF65-F5344CB8AC3E}">
        <p14:creationId xmlns:p14="http://schemas.microsoft.com/office/powerpoint/2010/main" val="2488961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Documents and Settings\nlw1109\Local Settings\Temporary Internet Files\Content.IE5\Z9C6VU6W\MP900430643[1]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" y="0"/>
            <a:ext cx="9143999" cy="6858000"/>
          </a:xfrm>
          <a:prstGeom prst="rect">
            <a:avLst/>
          </a:prstGeom>
          <a:noFill/>
        </p:spPr>
      </p:pic>
      <p:sp>
        <p:nvSpPr>
          <p:cNvPr id="12" name="Rounded Rectangular Callout 11"/>
          <p:cNvSpPr/>
          <p:nvPr/>
        </p:nvSpPr>
        <p:spPr>
          <a:xfrm>
            <a:off x="0" y="0"/>
            <a:ext cx="9143999" cy="2362200"/>
          </a:xfrm>
          <a:prstGeom prst="wedgeRoundRectCallout">
            <a:avLst>
              <a:gd name="adj1" fmla="val 49752"/>
              <a:gd name="adj2" fmla="val -24727"/>
              <a:gd name="adj3" fmla="val 16667"/>
            </a:avLst>
          </a:prstGeom>
          <a:solidFill>
            <a:schemeClr val="tx2">
              <a:lumMod val="40000"/>
              <a:lumOff val="6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and you will spread out to the west and to the east, to the north and to the south.</a:t>
            </a:r>
          </a:p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All peoples on earth will be blessed through you and your offspring.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12" name="Rounded Rectangular Callout 11"/>
          <p:cNvSpPr/>
          <p:nvPr/>
        </p:nvSpPr>
        <p:spPr>
          <a:xfrm>
            <a:off x="0" y="0"/>
            <a:ext cx="9144000" cy="6858000"/>
          </a:xfrm>
          <a:prstGeom prst="wedgeRoundRectCallout">
            <a:avLst>
              <a:gd name="adj1" fmla="val 49315"/>
              <a:gd name="adj2" fmla="val -11990"/>
              <a:gd name="adj3" fmla="val 16667"/>
            </a:avLst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</a:rPr>
              <a:t>I am with you and will watch over you wherever you go, and I will bring you back to this land. </a:t>
            </a:r>
          </a:p>
          <a:p>
            <a:pPr algn="ctr"/>
            <a:endParaRPr lang="en-US" sz="4400" b="1" dirty="0">
              <a:solidFill>
                <a:schemeClr val="tx1"/>
              </a:solidFill>
            </a:endParaRPr>
          </a:p>
          <a:p>
            <a:pPr algn="ctr"/>
            <a:endParaRPr lang="en-US" sz="4400" b="1" dirty="0" smtClean="0">
              <a:solidFill>
                <a:schemeClr val="tx1"/>
              </a:solidFill>
            </a:endParaRPr>
          </a:p>
          <a:p>
            <a:pPr algn="ctr"/>
            <a:endParaRPr lang="en-US" sz="4400" b="1" dirty="0">
              <a:solidFill>
                <a:schemeClr val="tx1"/>
              </a:solidFill>
            </a:endParaRPr>
          </a:p>
          <a:p>
            <a:pPr algn="ctr"/>
            <a:endParaRPr lang="en-US" sz="4400" b="1" dirty="0" smtClean="0">
              <a:solidFill>
                <a:schemeClr val="tx1"/>
              </a:solidFill>
            </a:endParaRPr>
          </a:p>
          <a:p>
            <a:pPr algn="ctr"/>
            <a:endParaRPr lang="en-US" sz="44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4400" b="1" dirty="0" smtClean="0">
                <a:solidFill>
                  <a:schemeClr val="tx1"/>
                </a:solidFill>
              </a:rPr>
              <a:t>I will not leave you until I have done what I have promised you.</a:t>
            </a:r>
            <a:endParaRPr lang="en-US" sz="4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4927</TotalTime>
  <Words>671</Words>
  <Application>Microsoft Office PowerPoint</Application>
  <PresentationFormat>On-screen Show (4:3)</PresentationFormat>
  <Paragraphs>104</Paragraphs>
  <Slides>31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4" baseType="lpstr">
      <vt:lpstr>Arial</vt:lpstr>
      <vt:lpstr>Calibri</vt:lpstr>
      <vt:lpstr>Office Theme</vt:lpstr>
      <vt:lpstr>PowerPoint Presentation</vt:lpstr>
      <vt:lpstr>Dig Site 13 Genesis 28:10-22;  29:14b-30</vt:lpstr>
      <vt:lpstr>Jacob left Beersheba and set out for Harran. </vt:lpstr>
      <vt:lpstr>When he reached a certain place, he stopped for the night because the sun had set.  Taking one of the stones there, he put it under his head and lay down to sleep.</vt:lpstr>
      <vt:lpstr>He had a dream in which he saw a stairway  resting on the earth,  with its top  reaching to heaven, and the angels of God were ascending and descending on it.  </vt:lpstr>
      <vt:lpstr>There above it  stood the Lord,  and he said:</vt:lpstr>
      <vt:lpstr>PowerPoint Presentation</vt:lpstr>
      <vt:lpstr>PowerPoint Presentation</vt:lpstr>
      <vt:lpstr>PowerPoint Presentation</vt:lpstr>
      <vt:lpstr>PowerPoint Presentation</vt:lpstr>
      <vt:lpstr>He was afraid and said, </vt:lpstr>
      <vt:lpstr>Early the next morning Jacob took the stone he had placed under his head and set it up as a pillar and  poured oil on top of it.</vt:lpstr>
      <vt:lpstr>He called that place Bethel, though the city used to be called Luz. </vt:lpstr>
      <vt:lpstr>  Then Jacob      made   a vow,  saying, </vt:lpstr>
      <vt:lpstr>PowerPoint Presentation</vt:lpstr>
      <vt:lpstr>After Jacob had stayed with him for a whole month,  Laban said to him, </vt:lpstr>
      <vt:lpstr>Now Laban had 2 daughters;</vt:lpstr>
      <vt:lpstr>but Rachel had a lovely figure  and was beautiful. </vt:lpstr>
      <vt:lpstr>Jacob was in love with  Rachel and said, </vt:lpstr>
      <vt:lpstr>Laban said, </vt:lpstr>
      <vt:lpstr>So Jacob served   7 years to   get Rachel,  but they seemed like only a few  days to him because of       his love       for her.</vt:lpstr>
      <vt:lpstr>Then Jacob said to Laban, </vt:lpstr>
      <vt:lpstr>So Laban brought together  all the people of the place and gave a feast.</vt:lpstr>
      <vt:lpstr>But when evening came, he took his daughter Leah and brought her to Jacob, and Jacob made love to her.</vt:lpstr>
      <vt:lpstr>And Laban gave his servant Zilpah to his daughter as her attendant.</vt:lpstr>
      <vt:lpstr>When morning came, there was Leah! So Jacob said to Laban, </vt:lpstr>
      <vt:lpstr>Laban replied, </vt:lpstr>
      <vt:lpstr>PowerPoint Presentation</vt:lpstr>
      <vt:lpstr>    And Jacob did so.    He finished the week            with Leah,    and then Laban gave          him his daughter         Rachel to be                his wife. </vt:lpstr>
      <vt:lpstr>Laban gave his servant Bilhah to his daughter Rachel as her attendant.</vt:lpstr>
      <vt:lpstr>Jacob made love to Rachel also, and his love for Rachel was greater than his love for Leah.       And he worked     for Laban     another 7 years.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Quizzing</dc:creator>
  <cp:lastModifiedBy>Ken Stoll</cp:lastModifiedBy>
  <cp:revision>86</cp:revision>
  <dcterms:created xsi:type="dcterms:W3CDTF">2013-09-27T18:42:05Z</dcterms:created>
  <dcterms:modified xsi:type="dcterms:W3CDTF">2019-08-04T01:44:22Z</dcterms:modified>
</cp:coreProperties>
</file>