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2" r:id="rId2"/>
    <p:sldId id="285" r:id="rId3"/>
    <p:sldId id="300" r:id="rId4"/>
    <p:sldId id="293" r:id="rId5"/>
    <p:sldId id="261" r:id="rId6"/>
    <p:sldId id="302" r:id="rId7"/>
    <p:sldId id="262" r:id="rId8"/>
    <p:sldId id="301" r:id="rId9"/>
    <p:sldId id="264" r:id="rId10"/>
    <p:sldId id="265" r:id="rId11"/>
    <p:sldId id="295" r:id="rId12"/>
    <p:sldId id="268" r:id="rId13"/>
    <p:sldId id="296" r:id="rId14"/>
    <p:sldId id="299" r:id="rId15"/>
    <p:sldId id="273" r:id="rId16"/>
    <p:sldId id="276" r:id="rId17"/>
    <p:sldId id="297" r:id="rId18"/>
    <p:sldId id="278" r:id="rId19"/>
    <p:sldId id="279" r:id="rId20"/>
    <p:sldId id="298" r:id="rId21"/>
    <p:sldId id="281" r:id="rId22"/>
    <p:sldId id="282"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CC00"/>
    <a:srgbClr val="B2B2B2"/>
    <a:srgbClr val="DDDDDD"/>
    <a:srgbClr val="CCFF99"/>
    <a:srgbClr val="CC99FF"/>
    <a:srgbClr val="FFFF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D044CAE-CA5E-459F-8C9F-38119D0550D9}" type="slidenum">
              <a:rPr lang="en-US" altLang="en-US"/>
              <a:pPr/>
              <a:t>‹#›</a:t>
            </a:fld>
            <a:endParaRPr lang="en-US" altLang="en-US"/>
          </a:p>
        </p:txBody>
      </p:sp>
    </p:spTree>
    <p:extLst>
      <p:ext uri="{BB962C8B-B14F-4D97-AF65-F5344CB8AC3E}">
        <p14:creationId xmlns:p14="http://schemas.microsoft.com/office/powerpoint/2010/main" val="166178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FBBB163-94AC-487C-9EFF-11B532F15BE3}" type="slidenum">
              <a:rPr lang="en-US" altLang="en-US"/>
              <a:pPr/>
              <a:t>‹#›</a:t>
            </a:fld>
            <a:endParaRPr lang="en-US" altLang="en-US"/>
          </a:p>
        </p:txBody>
      </p:sp>
    </p:spTree>
    <p:extLst>
      <p:ext uri="{BB962C8B-B14F-4D97-AF65-F5344CB8AC3E}">
        <p14:creationId xmlns:p14="http://schemas.microsoft.com/office/powerpoint/2010/main" val="674506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DF699D6-C27C-4854-87F5-E5D4A0992644}" type="slidenum">
              <a:rPr lang="en-US" altLang="en-US"/>
              <a:pPr/>
              <a:t>‹#›</a:t>
            </a:fld>
            <a:endParaRPr lang="en-US" altLang="en-US"/>
          </a:p>
        </p:txBody>
      </p:sp>
    </p:spTree>
    <p:extLst>
      <p:ext uri="{BB962C8B-B14F-4D97-AF65-F5344CB8AC3E}">
        <p14:creationId xmlns:p14="http://schemas.microsoft.com/office/powerpoint/2010/main" val="3082724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682A6F7-754D-465B-908F-2A9E2650B05C}" type="slidenum">
              <a:rPr lang="en-US" altLang="en-US"/>
              <a:pPr/>
              <a:t>‹#›</a:t>
            </a:fld>
            <a:endParaRPr lang="en-US" altLang="en-US"/>
          </a:p>
        </p:txBody>
      </p:sp>
    </p:spTree>
    <p:extLst>
      <p:ext uri="{BB962C8B-B14F-4D97-AF65-F5344CB8AC3E}">
        <p14:creationId xmlns:p14="http://schemas.microsoft.com/office/powerpoint/2010/main" val="3727274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CF1D375-CDAF-4211-990C-07B9ECA5192F}" type="slidenum">
              <a:rPr lang="en-US" altLang="en-US"/>
              <a:pPr/>
              <a:t>‹#›</a:t>
            </a:fld>
            <a:endParaRPr lang="en-US" altLang="en-US"/>
          </a:p>
        </p:txBody>
      </p:sp>
    </p:spTree>
    <p:extLst>
      <p:ext uri="{BB962C8B-B14F-4D97-AF65-F5344CB8AC3E}">
        <p14:creationId xmlns:p14="http://schemas.microsoft.com/office/powerpoint/2010/main" val="1375374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C19E4CA-86B5-4DCB-B591-13B2ECBF3B26}" type="slidenum">
              <a:rPr lang="en-US" altLang="en-US"/>
              <a:pPr/>
              <a:t>‹#›</a:t>
            </a:fld>
            <a:endParaRPr lang="en-US" altLang="en-US"/>
          </a:p>
        </p:txBody>
      </p:sp>
    </p:spTree>
    <p:extLst>
      <p:ext uri="{BB962C8B-B14F-4D97-AF65-F5344CB8AC3E}">
        <p14:creationId xmlns:p14="http://schemas.microsoft.com/office/powerpoint/2010/main" val="3955074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E44BE996-1E4F-441F-8278-1A96D2A0F2D7}" type="slidenum">
              <a:rPr lang="en-US" altLang="en-US"/>
              <a:pPr/>
              <a:t>‹#›</a:t>
            </a:fld>
            <a:endParaRPr lang="en-US" altLang="en-US"/>
          </a:p>
        </p:txBody>
      </p:sp>
    </p:spTree>
    <p:extLst>
      <p:ext uri="{BB962C8B-B14F-4D97-AF65-F5344CB8AC3E}">
        <p14:creationId xmlns:p14="http://schemas.microsoft.com/office/powerpoint/2010/main" val="4036264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6854FECD-F876-4016-BE2C-794C077ADE1A}" type="slidenum">
              <a:rPr lang="en-US" altLang="en-US"/>
              <a:pPr/>
              <a:t>‹#›</a:t>
            </a:fld>
            <a:endParaRPr lang="en-US" altLang="en-US"/>
          </a:p>
        </p:txBody>
      </p:sp>
    </p:spTree>
    <p:extLst>
      <p:ext uri="{BB962C8B-B14F-4D97-AF65-F5344CB8AC3E}">
        <p14:creationId xmlns:p14="http://schemas.microsoft.com/office/powerpoint/2010/main" val="3128419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5DA8E61-0B14-4FB1-BB0C-340CE8093261}" type="slidenum">
              <a:rPr lang="en-US" altLang="en-US"/>
              <a:pPr/>
              <a:t>‹#›</a:t>
            </a:fld>
            <a:endParaRPr lang="en-US" altLang="en-US"/>
          </a:p>
        </p:txBody>
      </p:sp>
    </p:spTree>
    <p:extLst>
      <p:ext uri="{BB962C8B-B14F-4D97-AF65-F5344CB8AC3E}">
        <p14:creationId xmlns:p14="http://schemas.microsoft.com/office/powerpoint/2010/main" val="3436672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C4D12FA-F449-4CCD-8F2C-664399AA6DE3}" type="slidenum">
              <a:rPr lang="en-US" altLang="en-US"/>
              <a:pPr/>
              <a:t>‹#›</a:t>
            </a:fld>
            <a:endParaRPr lang="en-US" altLang="en-US"/>
          </a:p>
        </p:txBody>
      </p:sp>
    </p:spTree>
    <p:extLst>
      <p:ext uri="{BB962C8B-B14F-4D97-AF65-F5344CB8AC3E}">
        <p14:creationId xmlns:p14="http://schemas.microsoft.com/office/powerpoint/2010/main" val="1479226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AA08FB5-5A30-4602-8A6E-A31F9A114582}" type="slidenum">
              <a:rPr lang="en-US" altLang="en-US"/>
              <a:pPr/>
              <a:t>‹#›</a:t>
            </a:fld>
            <a:endParaRPr lang="en-US" altLang="en-US"/>
          </a:p>
        </p:txBody>
      </p:sp>
    </p:spTree>
    <p:extLst>
      <p:ext uri="{BB962C8B-B14F-4D97-AF65-F5344CB8AC3E}">
        <p14:creationId xmlns:p14="http://schemas.microsoft.com/office/powerpoint/2010/main" val="2469218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B2FCBF8-CE39-4B6B-94F9-988BCE609CD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wmf"/><Relationship Id="rId7" Type="http://schemas.openxmlformats.org/officeDocument/2006/relationships/image" Target="../media/image6.wmf"/><Relationship Id="rId2" Type="http://schemas.openxmlformats.org/officeDocument/2006/relationships/image" Target="../media/image1.wmf"/><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wmf"/><Relationship Id="rId4" Type="http://schemas.openxmlformats.org/officeDocument/2006/relationships/image" Target="../media/image3.wmf"/><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wmf"/></Relationships>
</file>

<file path=ppt/slides/_rels/slide1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wmf"/></Relationships>
</file>

<file path=ppt/slides/_rels/slide1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wmf"/><Relationship Id="rId4" Type="http://schemas.openxmlformats.org/officeDocument/2006/relationships/image" Target="../media/image4.wmf"/></Relationships>
</file>

<file path=ppt/slides/_rels/slide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2.xml"/><Relationship Id="rId6" Type="http://schemas.openxmlformats.org/officeDocument/2006/relationships/image" Target="../media/image6.wmf"/><Relationship Id="rId5" Type="http://schemas.openxmlformats.org/officeDocument/2006/relationships/image" Target="../media/image8.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6.wmf"/><Relationship Id="rId5" Type="http://schemas.openxmlformats.org/officeDocument/2006/relationships/image" Target="../media/image7.png"/><Relationship Id="rId4" Type="http://schemas.openxmlformats.org/officeDocument/2006/relationships/image" Target="../media/image2.wmf"/></Relationships>
</file>

<file path=ppt/slides/_rels/slide1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4.wmf"/><Relationship Id="rId4" Type="http://schemas.openxmlformats.org/officeDocument/2006/relationships/image" Target="../media/image23.wmf"/></Relationships>
</file>

<file path=ppt/slides/_rels/slide19.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image" Target="../media/image26.jpeg"/><Relationship Id="rId7" Type="http://schemas.openxmlformats.org/officeDocument/2006/relationships/image" Target="../media/image6.wmf"/><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jpeg"/><Relationship Id="rId10" Type="http://schemas.openxmlformats.org/officeDocument/2006/relationships/image" Target="../media/image2.wmf"/><Relationship Id="rId4" Type="http://schemas.openxmlformats.org/officeDocument/2006/relationships/image" Target="../media/image27.jpe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wmf"/><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8.png"/><Relationship Id="rId4" Type="http://schemas.openxmlformats.org/officeDocument/2006/relationships/image" Target="../media/image2.wmf"/></Relationships>
</file>

<file path=ppt/slides/_rels/slide22.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wmf"/><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wmf"/><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0" y="0"/>
            <a:ext cx="9144000" cy="6858000"/>
          </a:xfrm>
          <a:prstGeom prst="rect">
            <a:avLst/>
          </a:prstGeom>
          <a:gradFill rotWithShape="1">
            <a:gsLst>
              <a:gs pos="0">
                <a:srgbClr val="CC99FF"/>
              </a:gs>
              <a:gs pos="100000">
                <a:srgbClr val="CC99FF">
                  <a:gamma/>
                  <a:tint val="95294"/>
                  <a:invGamma/>
                </a:srgbClr>
              </a:gs>
            </a:gsLst>
            <a:path path="rect">
              <a:fillToRect r="100000" b="10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8915" name="Picture 3" descr="MCj0104156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2239" y="1160495"/>
            <a:ext cx="1981441" cy="2916465"/>
          </a:xfrm>
          <a:prstGeom prst="rect">
            <a:avLst/>
          </a:prstGeom>
          <a:noFill/>
          <a:extLst>
            <a:ext uri="{909E8E84-426E-40DD-AFC4-6F175D3DCCD1}">
              <a14:hiddenFill xmlns:a14="http://schemas.microsoft.com/office/drawing/2010/main">
                <a:solidFill>
                  <a:srgbClr val="FFFFFF"/>
                </a:solidFill>
              </a14:hiddenFill>
            </a:ext>
          </a:extLst>
        </p:spPr>
      </p:pic>
      <p:sp>
        <p:nvSpPr>
          <p:cNvPr id="38916" name="Rectangle 4"/>
          <p:cNvSpPr>
            <a:spLocks noGrp="1" noChangeArrowheads="1"/>
          </p:cNvSpPr>
          <p:nvPr>
            <p:ph type="title"/>
          </p:nvPr>
        </p:nvSpPr>
        <p:spPr>
          <a:xfrm>
            <a:off x="3668044" y="263185"/>
            <a:ext cx="5475956" cy="3201199"/>
          </a:xfrm>
        </p:spPr>
        <p:txBody>
          <a:bodyPr/>
          <a:lstStyle/>
          <a:p>
            <a:r>
              <a:rPr lang="en-US" altLang="en-US" sz="4000" dirty="0"/>
              <a:t>Exodus Dig Site #6</a:t>
            </a:r>
            <a:br>
              <a:rPr lang="en-US" altLang="en-US" sz="4000" dirty="0"/>
            </a:br>
            <a:r>
              <a:rPr lang="en-US" altLang="en-US" sz="4000" dirty="0"/>
              <a:t>Staffs, Snakes &amp; Magicians</a:t>
            </a:r>
            <a:br>
              <a:rPr lang="en-US" altLang="en-US" sz="4000" dirty="0"/>
            </a:br>
            <a:r>
              <a:rPr lang="en-US" altLang="en-US" sz="4000" dirty="0"/>
              <a:t>Exodus 6:28 – 7:24</a:t>
            </a:r>
            <a:br>
              <a:rPr lang="en-US" altLang="en-US" sz="4000" dirty="0"/>
            </a:br>
            <a:endParaRPr lang="en-US" altLang="en-US" sz="4000" dirty="0"/>
          </a:p>
        </p:txBody>
      </p:sp>
      <p:pic>
        <p:nvPicPr>
          <p:cNvPr id="38917" name="Picture 5" descr="MCj0436632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48162" y="3000383"/>
            <a:ext cx="1341480" cy="3514520"/>
          </a:xfrm>
          <a:prstGeom prst="rect">
            <a:avLst/>
          </a:prstGeom>
          <a:noFill/>
          <a:extLst>
            <a:ext uri="{909E8E84-426E-40DD-AFC4-6F175D3DCCD1}">
              <a14:hiddenFill xmlns:a14="http://schemas.microsoft.com/office/drawing/2010/main">
                <a:solidFill>
                  <a:srgbClr val="FFFFFF"/>
                </a:solidFill>
              </a14:hiddenFill>
            </a:ext>
          </a:extLst>
        </p:spPr>
      </p:pic>
      <p:pic>
        <p:nvPicPr>
          <p:cNvPr id="38919" name="Picture 7" descr="MCj0412426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1762936" y="661722"/>
            <a:ext cx="1524000" cy="2151392"/>
          </a:xfrm>
          <a:prstGeom prst="rect">
            <a:avLst/>
          </a:prstGeom>
          <a:noFill/>
          <a:extLst>
            <a:ext uri="{909E8E84-426E-40DD-AFC4-6F175D3DCCD1}">
              <a14:hiddenFill xmlns:a14="http://schemas.microsoft.com/office/drawing/2010/main">
                <a:solidFill>
                  <a:srgbClr val="FFFFFF"/>
                </a:solidFill>
              </a14:hiddenFill>
            </a:ext>
          </a:extLst>
        </p:spPr>
      </p:pic>
      <p:pic>
        <p:nvPicPr>
          <p:cNvPr id="38920" name="Picture 8" descr="MCj0412426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0413353" flipH="1">
            <a:off x="1320754" y="2208943"/>
            <a:ext cx="1524000" cy="2151392"/>
          </a:xfrm>
          <a:prstGeom prst="rect">
            <a:avLst/>
          </a:prstGeom>
          <a:noFill/>
          <a:extLst>
            <a:ext uri="{909E8E84-426E-40DD-AFC4-6F175D3DCCD1}">
              <a14:hiddenFill xmlns:a14="http://schemas.microsoft.com/office/drawing/2010/main">
                <a:solidFill>
                  <a:srgbClr val="FFFFFF"/>
                </a:solidFill>
              </a14:hiddenFill>
            </a:ext>
          </a:extLst>
        </p:spPr>
      </p:pic>
      <p:pic>
        <p:nvPicPr>
          <p:cNvPr id="38921" name="Picture 9" descr="j023223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00666" y="4722053"/>
            <a:ext cx="1179871" cy="1842378"/>
          </a:xfrm>
          <a:prstGeom prst="rect">
            <a:avLst/>
          </a:prstGeom>
          <a:noFill/>
          <a:extLst>
            <a:ext uri="{909E8E84-426E-40DD-AFC4-6F175D3DCCD1}">
              <a14:hiddenFill xmlns:a14="http://schemas.microsoft.com/office/drawing/2010/main">
                <a:solidFill>
                  <a:srgbClr val="FFFFFF"/>
                </a:solidFill>
              </a14:hiddenFill>
            </a:ext>
          </a:extLst>
        </p:spPr>
      </p:pic>
      <p:pic>
        <p:nvPicPr>
          <p:cNvPr id="38922" name="Picture 10" descr="j023223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36090" y="4993709"/>
            <a:ext cx="1179871" cy="184237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ts?t=11726499353546131844&amp;pid=23296&amp;ppid=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423965" y="3658770"/>
            <a:ext cx="1348677" cy="30437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 name="Picture 8" descr="MCj03513250000[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flipH="1">
            <a:off x="5092624" y="5017688"/>
            <a:ext cx="1161229" cy="174089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bible_joel.gif"/>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3862284" y="3370492"/>
            <a:ext cx="1563688" cy="3581400"/>
          </a:xfrm>
          <a:prstGeom prst="rect">
            <a:avLst/>
          </a:prstGeom>
          <a:noFill/>
          <a:ln w="9525">
            <a:noFill/>
            <a:miter lim="800000"/>
            <a:headEnd/>
            <a:tailEnd/>
          </a:ln>
        </p:spPr>
      </p:pic>
      <p:pic>
        <p:nvPicPr>
          <p:cNvPr id="17" name="Picture 4" descr="http://www.gify.nou.cz/obr9_carod1_soubory/1332.gif"/>
          <p:cNvPicPr>
            <a:picLocks noChangeAspect="1" noChangeArrowheads="1"/>
          </p:cNvPicPr>
          <p:nvPr/>
        </p:nvPicPr>
        <p:blipFill>
          <a:blip r:embed="rId9" cstate="print"/>
          <a:srcRect/>
          <a:stretch>
            <a:fillRect/>
          </a:stretch>
        </p:blipFill>
        <p:spPr bwMode="auto">
          <a:xfrm>
            <a:off x="45527" y="2363557"/>
            <a:ext cx="2236537" cy="36026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30163"/>
            <a:ext cx="9144000" cy="3491869"/>
          </a:xfrm>
        </p:spPr>
        <p:txBody>
          <a:bodyPr/>
          <a:lstStyle/>
          <a:p>
            <a:r>
              <a:rPr lang="en-US" altLang="en-US" sz="3600" b="1" dirty="0"/>
              <a:t/>
            </a:r>
            <a:br>
              <a:rPr lang="en-US" altLang="en-US" sz="3600" b="1" dirty="0"/>
            </a:br>
            <a:r>
              <a:rPr lang="en-US" altLang="en-US" sz="3600" dirty="0"/>
              <a:t>   The LORD said to Moses and Aaron, </a:t>
            </a:r>
            <a:r>
              <a:rPr lang="en-US" altLang="en-US" sz="3600" dirty="0" smtClean="0"/>
              <a:t/>
            </a:r>
            <a:br>
              <a:rPr lang="en-US" altLang="en-US" sz="3600" dirty="0" smtClean="0"/>
            </a:br>
            <a:r>
              <a:rPr lang="en-US" altLang="en-US" sz="3600" dirty="0" smtClean="0"/>
              <a:t>"</a:t>
            </a:r>
            <a:r>
              <a:rPr lang="en-US" altLang="en-US" sz="3600" dirty="0"/>
              <a:t>When Pharaoh says to you, </a:t>
            </a:r>
            <a:r>
              <a:rPr lang="en-US" altLang="en-US" sz="3600" dirty="0" smtClean="0"/>
              <a:t/>
            </a:r>
            <a:br>
              <a:rPr lang="en-US" altLang="en-US" sz="3600" dirty="0" smtClean="0"/>
            </a:br>
            <a:r>
              <a:rPr lang="en-US" altLang="en-US" sz="3600" dirty="0" smtClean="0"/>
              <a:t>'Perform </a:t>
            </a:r>
            <a:r>
              <a:rPr lang="en-US" altLang="en-US" sz="3600" dirty="0"/>
              <a:t>a miracle,' </a:t>
            </a:r>
            <a:r>
              <a:rPr lang="en-US" altLang="en-US" sz="3600" dirty="0" smtClean="0"/>
              <a:t>then </a:t>
            </a:r>
            <a:r>
              <a:rPr lang="en-US" altLang="en-US" sz="3600" dirty="0"/>
              <a:t>say to Aaron, </a:t>
            </a:r>
            <a:r>
              <a:rPr lang="en-US" altLang="en-US" sz="3600" dirty="0" smtClean="0"/>
              <a:t/>
            </a:r>
            <a:br>
              <a:rPr lang="en-US" altLang="en-US" sz="3600" dirty="0" smtClean="0"/>
            </a:br>
            <a:r>
              <a:rPr lang="en-US" altLang="en-US" sz="3600" dirty="0" smtClean="0"/>
              <a:t>'Take </a:t>
            </a:r>
            <a:r>
              <a:rPr lang="en-US" altLang="en-US" sz="3600" dirty="0"/>
              <a:t>your staff </a:t>
            </a:r>
            <a:r>
              <a:rPr lang="en-US" altLang="en-US" sz="3600" dirty="0" smtClean="0"/>
              <a:t/>
            </a:r>
            <a:br>
              <a:rPr lang="en-US" altLang="en-US" sz="3600" dirty="0" smtClean="0"/>
            </a:br>
            <a:r>
              <a:rPr lang="en-US" altLang="en-US" sz="3600" dirty="0" smtClean="0"/>
              <a:t>and throw </a:t>
            </a:r>
            <a:r>
              <a:rPr lang="en-US" altLang="en-US" sz="3600" dirty="0"/>
              <a:t>it down before Pharaoh,' </a:t>
            </a:r>
            <a:r>
              <a:rPr lang="en-US" altLang="en-US" sz="3600" dirty="0" smtClean="0"/>
              <a:t/>
            </a:r>
            <a:br>
              <a:rPr lang="en-US" altLang="en-US" sz="3600" dirty="0" smtClean="0"/>
            </a:br>
            <a:r>
              <a:rPr lang="en-US" altLang="en-US" sz="3600" dirty="0" smtClean="0"/>
              <a:t>and </a:t>
            </a:r>
            <a:r>
              <a:rPr lang="en-US" altLang="en-US" sz="3600" dirty="0"/>
              <a:t>it will become a snake.”</a:t>
            </a:r>
            <a:br>
              <a:rPr lang="en-US" altLang="en-US" sz="3600" dirty="0"/>
            </a:br>
            <a:endParaRPr lang="en-US" altLang="en-US" sz="3600" dirty="0"/>
          </a:p>
        </p:txBody>
      </p:sp>
      <p:pic>
        <p:nvPicPr>
          <p:cNvPr id="11267" name="Picture 3" descr="ts?t=11726499353546131844&amp;pid=23296&amp;ppid=5"/>
          <p:cNvPicPr>
            <a:picLocks noGrp="1" noChangeAspect="1" noChangeArrowheads="1"/>
          </p:cNvPicPr>
          <p:nvPr>
            <p:ph type="body" idx="1"/>
          </p:nvPr>
        </p:nvPicPr>
        <p:blipFill>
          <a:blip r:embed="rId2">
            <a:extLst>
              <a:ext uri="{28A0092B-C50C-407E-A947-70E740481C1C}">
                <a14:useLocalDpi xmlns:a14="http://schemas.microsoft.com/office/drawing/2010/main"/>
              </a:ext>
            </a:extLst>
          </a:blip>
          <a:srcRect/>
          <a:stretch>
            <a:fillRect/>
          </a:stretch>
        </p:blipFill>
        <p:spPr>
          <a:xfrm>
            <a:off x="549585" y="3483908"/>
            <a:ext cx="1355415" cy="3238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4" descr="MCj0436632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62800" y="2883933"/>
            <a:ext cx="1600200" cy="370056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MCj0351325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4314898" flipH="1">
            <a:off x="5804060" y="5201592"/>
            <a:ext cx="1100935" cy="177544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bible_joel.gif"/>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04792" y="3232403"/>
            <a:ext cx="1563688"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30163"/>
            <a:ext cx="9144000" cy="3109463"/>
          </a:xfrm>
        </p:spPr>
        <p:txBody>
          <a:bodyPr/>
          <a:lstStyle/>
          <a:p>
            <a:r>
              <a:rPr lang="en-US" altLang="en-US" sz="3600" b="1" dirty="0"/>
              <a:t/>
            </a:r>
            <a:br>
              <a:rPr lang="en-US" altLang="en-US" sz="3600" b="1" dirty="0"/>
            </a:br>
            <a:r>
              <a:rPr lang="en-US" altLang="en-US" sz="3600" dirty="0"/>
              <a:t>  </a:t>
            </a:r>
            <a:r>
              <a:rPr lang="en-US" altLang="en-US" sz="3600" dirty="0" smtClean="0"/>
              <a:t>So Moses and Aaron went to Pharaoh and did just as the LORD commanded.</a:t>
            </a:r>
            <a:br>
              <a:rPr lang="en-US" altLang="en-US" sz="3600" dirty="0" smtClean="0"/>
            </a:br>
            <a:r>
              <a:rPr lang="en-US" altLang="en-US" sz="1600" dirty="0"/>
              <a:t/>
            </a:r>
            <a:br>
              <a:rPr lang="en-US" altLang="en-US" sz="1600" dirty="0"/>
            </a:br>
            <a:r>
              <a:rPr lang="en-US" altLang="en-US" sz="3600" dirty="0" smtClean="0"/>
              <a:t> Aaron threw his staff down in front of Pharaoh and his officials, </a:t>
            </a:r>
            <a:br>
              <a:rPr lang="en-US" altLang="en-US" sz="3600" dirty="0" smtClean="0"/>
            </a:br>
            <a:r>
              <a:rPr lang="en-US" altLang="en-US" sz="3600" dirty="0" smtClean="0"/>
              <a:t>and it became a snake. </a:t>
            </a:r>
            <a:endParaRPr lang="en-US" altLang="en-US" sz="3600" dirty="0"/>
          </a:p>
        </p:txBody>
      </p:sp>
      <p:pic>
        <p:nvPicPr>
          <p:cNvPr id="11267" name="Picture 3" descr="ts?t=11726499353546131844&amp;pid=23296&amp;ppid=5"/>
          <p:cNvPicPr>
            <a:picLocks noGrp="1" noChangeAspect="1" noChangeArrowheads="1"/>
          </p:cNvPicPr>
          <p:nvPr>
            <p:ph type="body" idx="1"/>
          </p:nvPr>
        </p:nvPicPr>
        <p:blipFill>
          <a:blip r:embed="rId2">
            <a:extLst>
              <a:ext uri="{28A0092B-C50C-407E-A947-70E740481C1C}">
                <a14:useLocalDpi xmlns:a14="http://schemas.microsoft.com/office/drawing/2010/main"/>
              </a:ext>
            </a:extLst>
          </a:blip>
          <a:srcRect/>
          <a:stretch>
            <a:fillRect/>
          </a:stretch>
        </p:blipFill>
        <p:spPr>
          <a:xfrm>
            <a:off x="426243" y="3352800"/>
            <a:ext cx="1478757" cy="3238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4" descr="MCj0436632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62800" y="2883933"/>
            <a:ext cx="1600200" cy="3700567"/>
          </a:xfrm>
          <a:prstGeom prst="rect">
            <a:avLst/>
          </a:prstGeom>
          <a:noFill/>
          <a:extLst>
            <a:ext uri="{909E8E84-426E-40DD-AFC4-6F175D3DCCD1}">
              <a14:hiddenFill xmlns:a14="http://schemas.microsoft.com/office/drawing/2010/main">
                <a:solidFill>
                  <a:srgbClr val="FFFFFF"/>
                </a:solidFill>
              </a14:hiddenFill>
            </a:ext>
          </a:extLst>
        </p:spPr>
      </p:pic>
      <p:pic>
        <p:nvPicPr>
          <p:cNvPr id="11271" name="Picture 7" descr="j023223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5400000">
            <a:off x="6318912" y="5420162"/>
            <a:ext cx="849576" cy="1752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bible_joel.gif"/>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62535" y="3200696"/>
            <a:ext cx="1563688" cy="3581400"/>
          </a:xfrm>
          <a:prstGeom prst="rect">
            <a:avLst/>
          </a:prstGeom>
          <a:noFill/>
          <a:ln w="9525">
            <a:noFill/>
            <a:miter lim="800000"/>
            <a:headEnd/>
            <a:tailEnd/>
          </a:ln>
        </p:spPr>
      </p:pic>
    </p:spTree>
    <p:extLst>
      <p:ext uri="{BB962C8B-B14F-4D97-AF65-F5344CB8AC3E}">
        <p14:creationId xmlns:p14="http://schemas.microsoft.com/office/powerpoint/2010/main" val="15873128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1264" y="104310"/>
            <a:ext cx="9144000" cy="2873760"/>
          </a:xfrm>
        </p:spPr>
        <p:txBody>
          <a:bodyPr/>
          <a:lstStyle/>
          <a:p>
            <a:r>
              <a:rPr lang="en-US" altLang="en-US" sz="3600" dirty="0"/>
              <a:t>Pharaoh then summoned wise men and sorcerers, and the Egyptian magicians also did the same things by their secret </a:t>
            </a:r>
            <a:r>
              <a:rPr lang="en-US" altLang="en-US" sz="3600" dirty="0" smtClean="0"/>
              <a:t>arts: </a:t>
            </a:r>
            <a:br>
              <a:rPr lang="en-US" altLang="en-US" sz="3600" dirty="0" smtClean="0"/>
            </a:br>
            <a:r>
              <a:rPr lang="en-US" altLang="en-US" sz="3600" dirty="0" smtClean="0"/>
              <a:t>Each </a:t>
            </a:r>
            <a:r>
              <a:rPr lang="en-US" altLang="en-US" sz="3600" dirty="0"/>
              <a:t>one threw down his staff </a:t>
            </a:r>
            <a:r>
              <a:rPr lang="en-US" altLang="en-US" sz="3600" dirty="0" smtClean="0"/>
              <a:t/>
            </a:r>
            <a:br>
              <a:rPr lang="en-US" altLang="en-US" sz="3600" dirty="0" smtClean="0"/>
            </a:br>
            <a:r>
              <a:rPr lang="en-US" altLang="en-US" sz="3600" dirty="0" smtClean="0"/>
              <a:t>and </a:t>
            </a:r>
            <a:r>
              <a:rPr lang="en-US" altLang="en-US" sz="3600" dirty="0"/>
              <a:t>it became a snake.</a:t>
            </a:r>
          </a:p>
        </p:txBody>
      </p:sp>
      <p:pic>
        <p:nvPicPr>
          <p:cNvPr id="14340" name="Picture 4" descr="MCj0436632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73900" y="2917825"/>
            <a:ext cx="1601327"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4351" name="Picture 15" descr="MCj0412426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3188410" flipH="1">
            <a:off x="5130062" y="4246659"/>
            <a:ext cx="1635097" cy="2308225"/>
          </a:xfrm>
          <a:prstGeom prst="rect">
            <a:avLst/>
          </a:prstGeom>
          <a:noFill/>
          <a:extLst>
            <a:ext uri="{909E8E84-426E-40DD-AFC4-6F175D3DCCD1}">
              <a14:hiddenFill xmlns:a14="http://schemas.microsoft.com/office/drawing/2010/main">
                <a:solidFill>
                  <a:srgbClr val="FFFFFF"/>
                </a:solidFill>
              </a14:hiddenFill>
            </a:ext>
          </a:extLst>
        </p:spPr>
      </p:pic>
      <p:pic>
        <p:nvPicPr>
          <p:cNvPr id="14352" name="Picture 16" descr="MCj0412426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755269" flipH="1">
            <a:off x="4340458" y="4127684"/>
            <a:ext cx="1635097" cy="23082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7" descr="j023223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5400000">
            <a:off x="5066198" y="4312159"/>
            <a:ext cx="1177339" cy="242874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7" descr="j023223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5400000">
            <a:off x="4520098" y="4380534"/>
            <a:ext cx="1177339" cy="242874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MCj0104156000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5813" y="2021397"/>
            <a:ext cx="1981441" cy="291646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www.gify.nou.cz/obr9_carod1_soubory/1332.gif"/>
          <p:cNvPicPr>
            <a:picLocks noChangeAspect="1" noChangeArrowheads="1"/>
          </p:cNvPicPr>
          <p:nvPr/>
        </p:nvPicPr>
        <p:blipFill>
          <a:blip r:embed="rId6" cstate="print"/>
          <a:srcRect/>
          <a:stretch>
            <a:fillRect/>
          </a:stretch>
        </p:blipFill>
        <p:spPr bwMode="auto">
          <a:xfrm>
            <a:off x="1555527" y="3010875"/>
            <a:ext cx="2236537" cy="36026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14349" name="Picture 13" descr="MCj0104156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85255" y="356747"/>
            <a:ext cx="2211526" cy="3255125"/>
          </a:xfrm>
          <a:prstGeom prst="rect">
            <a:avLst/>
          </a:prstGeom>
          <a:noFill/>
          <a:extLst>
            <a:ext uri="{909E8E84-426E-40DD-AFC4-6F175D3DCCD1}">
              <a14:hiddenFill xmlns:a14="http://schemas.microsoft.com/office/drawing/2010/main">
                <a:solidFill>
                  <a:srgbClr val="FFFFFF"/>
                </a:solidFill>
              </a14:hiddenFill>
            </a:ext>
          </a:extLst>
        </p:spPr>
      </p:pic>
      <p:sp>
        <p:nvSpPr>
          <p:cNvPr id="14338" name="Rectangle 2"/>
          <p:cNvSpPr>
            <a:spLocks noGrp="1" noChangeArrowheads="1"/>
          </p:cNvSpPr>
          <p:nvPr>
            <p:ph type="title"/>
          </p:nvPr>
        </p:nvSpPr>
        <p:spPr>
          <a:xfrm>
            <a:off x="281099" y="323765"/>
            <a:ext cx="2724645" cy="3627429"/>
          </a:xfrm>
        </p:spPr>
        <p:txBody>
          <a:bodyPr/>
          <a:lstStyle/>
          <a:p>
            <a:r>
              <a:rPr lang="en-US" altLang="en-US" sz="4000" dirty="0" smtClean="0"/>
              <a:t>But Aaron's staff swallowed up their staffs.</a:t>
            </a:r>
            <a:endParaRPr lang="en-US" altLang="en-US" sz="4000" dirty="0"/>
          </a:p>
        </p:txBody>
      </p:sp>
      <p:pic>
        <p:nvPicPr>
          <p:cNvPr id="14340" name="Picture 4" descr="MCj0436632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90042" y="23981"/>
            <a:ext cx="1601327" cy="36576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6"/>
          <p:cNvSpPr txBox="1">
            <a:spLocks noChangeArrowheads="1"/>
          </p:cNvSpPr>
          <p:nvPr/>
        </p:nvSpPr>
        <p:spPr bwMode="auto">
          <a:xfrm>
            <a:off x="7979" y="4421543"/>
            <a:ext cx="9136021" cy="2068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en-US" altLang="en-US" sz="4000" dirty="0" smtClean="0"/>
              <a:t>Yet Pharaoh's heart became hard </a:t>
            </a:r>
          </a:p>
          <a:p>
            <a:r>
              <a:rPr lang="en-US" altLang="en-US" sz="4000" dirty="0" smtClean="0"/>
              <a:t>and he would not listen to them, </a:t>
            </a:r>
            <a:br>
              <a:rPr lang="en-US" altLang="en-US" sz="4000" dirty="0" smtClean="0"/>
            </a:br>
            <a:r>
              <a:rPr lang="en-US" altLang="en-US" sz="4000" dirty="0" smtClean="0"/>
              <a:t>just as the LORD had said. </a:t>
            </a:r>
            <a:endParaRPr lang="en-US" altLang="en-US" sz="2800" dirty="0"/>
          </a:p>
        </p:txBody>
      </p:sp>
      <p:pic>
        <p:nvPicPr>
          <p:cNvPr id="14" name="Picture 13" descr="hard-heart.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64114" y="1105756"/>
            <a:ext cx="696379" cy="570644"/>
          </a:xfrm>
          <a:prstGeom prst="rect">
            <a:avLst/>
          </a:prstGeom>
          <a:noFill/>
          <a:ln w="9525">
            <a:noFill/>
            <a:miter lim="800000"/>
            <a:headEnd/>
            <a:tailEnd/>
          </a:ln>
        </p:spPr>
      </p:pic>
      <p:pic>
        <p:nvPicPr>
          <p:cNvPr id="17" name="Picture 4" descr="http://www.gify.nou.cz/obr9_carod1_soubory/1332.gif"/>
          <p:cNvPicPr>
            <a:picLocks noChangeAspect="1" noChangeArrowheads="1"/>
          </p:cNvPicPr>
          <p:nvPr/>
        </p:nvPicPr>
        <p:blipFill>
          <a:blip r:embed="rId5" cstate="print"/>
          <a:srcRect/>
          <a:stretch>
            <a:fillRect/>
          </a:stretch>
        </p:blipFill>
        <p:spPr bwMode="auto">
          <a:xfrm>
            <a:off x="4365042" y="595322"/>
            <a:ext cx="2236537" cy="3602697"/>
          </a:xfrm>
          <a:prstGeom prst="rect">
            <a:avLst/>
          </a:prstGeom>
          <a:noFill/>
          <a:ln w="9525">
            <a:noFill/>
            <a:miter lim="800000"/>
            <a:headEnd/>
            <a:tailEnd/>
          </a:ln>
        </p:spPr>
      </p:pic>
      <p:pic>
        <p:nvPicPr>
          <p:cNvPr id="11" name="Picture 8" descr="MCj0351325000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20595424">
            <a:off x="5433804" y="1493376"/>
            <a:ext cx="1715838" cy="2361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0212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1851889" y="2798733"/>
            <a:ext cx="6364346" cy="1288967"/>
          </a:xfrm>
        </p:spPr>
        <p:txBody>
          <a:bodyPr>
            <a:normAutofit fontScale="90000"/>
          </a:bodyPr>
          <a:lstStyle/>
          <a:p>
            <a:pPr fontAlgn="auto">
              <a:spcAft>
                <a:spcPts val="0"/>
              </a:spcAft>
              <a:defRPr/>
            </a:pPr>
            <a:r>
              <a:rPr lang="en-US" sz="5300" b="1" dirty="0" smtClean="0">
                <a:latin typeface="Arial" pitchFamily="34" charset="0"/>
                <a:ea typeface="+mj-ea"/>
                <a:cs typeface="Arial" pitchFamily="34" charset="0"/>
              </a:rPr>
              <a:t>The Plague of Blood</a:t>
            </a:r>
            <a:r>
              <a:rPr lang="en-US" b="1" dirty="0" smtClean="0">
                <a:latin typeface="Arial" pitchFamily="34" charset="0"/>
                <a:ea typeface="+mj-ea"/>
                <a:cs typeface="Arial" pitchFamily="34" charset="0"/>
              </a:rPr>
              <a:t/>
            </a:r>
            <a:br>
              <a:rPr lang="en-US" b="1" dirty="0" smtClean="0">
                <a:latin typeface="Arial" pitchFamily="34" charset="0"/>
                <a:ea typeface="+mj-ea"/>
                <a:cs typeface="Arial" pitchFamily="34" charset="0"/>
              </a:rPr>
            </a:br>
            <a:endParaRPr lang="en-US" b="1" dirty="0">
              <a:latin typeface="Arial" pitchFamily="34" charset="0"/>
              <a:ea typeface="+mj-ea"/>
              <a:cs typeface="Arial" pitchFamily="34" charset="0"/>
            </a:endParaRPr>
          </a:p>
        </p:txBody>
      </p:sp>
      <p:pic>
        <p:nvPicPr>
          <p:cNvPr id="3" name="Picture 2" descr="http://www.bje.org.au/images/clipart/10plagues.jpg"/>
          <p:cNvPicPr>
            <a:picLocks noChangeAspect="1" noChangeArrowheads="1"/>
          </p:cNvPicPr>
          <p:nvPr/>
        </p:nvPicPr>
        <p:blipFill>
          <a:blip r:embed="rId2" cstate="print"/>
          <a:srcRect/>
          <a:stretch>
            <a:fillRect/>
          </a:stretch>
        </p:blipFill>
        <p:spPr bwMode="auto">
          <a:xfrm>
            <a:off x="2248469" y="-4549"/>
            <a:ext cx="6895531" cy="6895531"/>
          </a:xfrm>
          <a:prstGeom prst="rect">
            <a:avLst/>
          </a:prstGeom>
          <a:noFill/>
          <a:ln w="9525">
            <a:noFill/>
            <a:miter lim="800000"/>
            <a:headEnd/>
            <a:tailEnd/>
          </a:ln>
        </p:spPr>
      </p:pic>
    </p:spTree>
    <p:extLst>
      <p:ext uri="{BB962C8B-B14F-4D97-AF65-F5344CB8AC3E}">
        <p14:creationId xmlns:p14="http://schemas.microsoft.com/office/powerpoint/2010/main" val="36432560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3" name="Rectangle 7"/>
          <p:cNvSpPr>
            <a:spLocks noChangeArrowheads="1"/>
          </p:cNvSpPr>
          <p:nvPr/>
        </p:nvSpPr>
        <p:spPr bwMode="auto">
          <a:xfrm>
            <a:off x="0" y="0"/>
            <a:ext cx="9144000" cy="6858000"/>
          </a:xfrm>
          <a:prstGeom prst="rect">
            <a:avLst/>
          </a:prstGeom>
          <a:gradFill rotWithShape="1">
            <a:gsLst>
              <a:gs pos="0">
                <a:srgbClr val="DDDDDD"/>
              </a:gs>
              <a:gs pos="100000">
                <a:srgbClr val="B2B2B2"/>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58" name="Rectangle 2"/>
          <p:cNvSpPr>
            <a:spLocks noGrp="1" noChangeArrowheads="1"/>
          </p:cNvSpPr>
          <p:nvPr>
            <p:ph type="title"/>
          </p:nvPr>
        </p:nvSpPr>
        <p:spPr>
          <a:xfrm>
            <a:off x="0" y="0"/>
            <a:ext cx="9144000" cy="6858000"/>
          </a:xfrm>
        </p:spPr>
        <p:txBody>
          <a:bodyPr/>
          <a:lstStyle/>
          <a:p>
            <a:r>
              <a:rPr lang="en-US" altLang="en-US" sz="3200" dirty="0"/>
              <a:t>   Then the LORD said to Moses, </a:t>
            </a:r>
            <a:r>
              <a:rPr lang="en-US" altLang="en-US" sz="3200" dirty="0" smtClean="0"/>
              <a:t/>
            </a:r>
            <a:br>
              <a:rPr lang="en-US" altLang="en-US" sz="3200" dirty="0" smtClean="0"/>
            </a:br>
            <a:r>
              <a:rPr lang="en-US" altLang="en-US" sz="3200" dirty="0" smtClean="0"/>
              <a:t>"</a:t>
            </a:r>
            <a:r>
              <a:rPr lang="en-US" altLang="en-US" sz="3200" dirty="0"/>
              <a:t>Pharaoh's heart is unyielding; </a:t>
            </a:r>
            <a:r>
              <a:rPr lang="en-US" altLang="en-US" sz="3200" dirty="0" smtClean="0"/>
              <a:t>he </a:t>
            </a:r>
            <a:r>
              <a:rPr lang="en-US" altLang="en-US" sz="3200" dirty="0"/>
              <a:t>refuses </a:t>
            </a:r>
            <a:r>
              <a:rPr lang="en-US" altLang="en-US" sz="3200" dirty="0" smtClean="0"/>
              <a:t/>
            </a:r>
            <a:br>
              <a:rPr lang="en-US" altLang="en-US" sz="3200" dirty="0" smtClean="0"/>
            </a:br>
            <a:r>
              <a:rPr lang="en-US" altLang="en-US" sz="3200" dirty="0" smtClean="0"/>
              <a:t>to </a:t>
            </a:r>
            <a:r>
              <a:rPr lang="en-US" altLang="en-US" sz="3200" dirty="0"/>
              <a:t>let the people go. </a:t>
            </a:r>
            <a:r>
              <a:rPr lang="en-US" altLang="en-US" sz="3200" dirty="0" smtClean="0"/>
              <a:t/>
            </a:r>
            <a:br>
              <a:rPr lang="en-US" altLang="en-US" sz="3200" dirty="0" smtClean="0"/>
            </a:br>
            <a:r>
              <a:rPr lang="en-US" altLang="en-US" sz="1050" dirty="0" smtClean="0"/>
              <a:t/>
            </a:r>
            <a:br>
              <a:rPr lang="en-US" altLang="en-US" sz="1050" dirty="0" smtClean="0"/>
            </a:br>
            <a:r>
              <a:rPr lang="en-US" altLang="en-US" sz="3200" dirty="0" smtClean="0"/>
              <a:t>Go </a:t>
            </a:r>
            <a:r>
              <a:rPr lang="en-US" altLang="en-US" sz="3200" dirty="0"/>
              <a:t>to Pharaoh in the morning as he goes out to the </a:t>
            </a:r>
            <a:r>
              <a:rPr lang="en-US" altLang="en-US" sz="3200" dirty="0" smtClean="0"/>
              <a:t>river. Confront him </a:t>
            </a:r>
            <a:r>
              <a:rPr lang="en-US" altLang="en-US" sz="3200" dirty="0"/>
              <a:t>on the bank of the </a:t>
            </a:r>
            <a:r>
              <a:rPr lang="en-US" altLang="en-US" sz="3200" dirty="0" smtClean="0"/>
              <a:t>Nile, </a:t>
            </a:r>
            <a:r>
              <a:rPr lang="en-US" altLang="en-US" sz="3200" dirty="0"/>
              <a:t>and take in your hand the staff that </a:t>
            </a:r>
            <a:r>
              <a:rPr lang="en-US" altLang="en-US" sz="3200" dirty="0" smtClean="0"/>
              <a:t/>
            </a:r>
            <a:br>
              <a:rPr lang="en-US" altLang="en-US" sz="3200" dirty="0" smtClean="0"/>
            </a:br>
            <a:r>
              <a:rPr lang="en-US" altLang="en-US" sz="3200" dirty="0" smtClean="0"/>
              <a:t>was changed </a:t>
            </a:r>
            <a:r>
              <a:rPr lang="en-US" altLang="en-US" sz="3200" dirty="0"/>
              <a:t>into a snake. </a:t>
            </a:r>
            <a:r>
              <a:rPr lang="en-US" altLang="en-US" sz="3200" dirty="0" smtClean="0"/>
              <a:t/>
            </a:r>
            <a:br>
              <a:rPr lang="en-US" altLang="en-US" sz="3200" dirty="0" smtClean="0"/>
            </a:br>
            <a:r>
              <a:rPr lang="en-US" altLang="en-US" sz="3200" dirty="0" smtClean="0"/>
              <a:t/>
            </a:r>
            <a:br>
              <a:rPr lang="en-US" altLang="en-US" sz="3200" dirty="0" smtClean="0"/>
            </a:br>
            <a:r>
              <a:rPr lang="en-US" altLang="en-US" sz="1800" dirty="0"/>
              <a:t/>
            </a:r>
            <a:br>
              <a:rPr lang="en-US" altLang="en-US" sz="1800" dirty="0"/>
            </a:br>
            <a:r>
              <a:rPr lang="en-US" altLang="en-US" sz="3200" dirty="0" smtClean="0"/>
              <a:t>Then </a:t>
            </a:r>
            <a:r>
              <a:rPr lang="en-US" altLang="en-US" sz="3200" dirty="0"/>
              <a:t>say to him, 'The LORD, the God of the Hebrews, has sent me to say to you: </a:t>
            </a:r>
            <a:r>
              <a:rPr lang="en-US" altLang="en-US" sz="3200" dirty="0" smtClean="0"/>
              <a:t/>
            </a:r>
            <a:br>
              <a:rPr lang="en-US" altLang="en-US" sz="3200" dirty="0" smtClean="0"/>
            </a:br>
            <a:r>
              <a:rPr lang="en-US" altLang="en-US" sz="3200" dirty="0" smtClean="0"/>
              <a:t>Let </a:t>
            </a:r>
            <a:r>
              <a:rPr lang="en-US" altLang="en-US" sz="3200" dirty="0"/>
              <a:t>my people go, so that they may worship </a:t>
            </a:r>
            <a:r>
              <a:rPr lang="en-US" altLang="en-US" sz="3200" dirty="0" smtClean="0"/>
              <a:t/>
            </a:r>
            <a:br>
              <a:rPr lang="en-US" altLang="en-US" sz="3200" dirty="0" smtClean="0"/>
            </a:br>
            <a:r>
              <a:rPr lang="en-US" altLang="en-US" sz="3200" dirty="0" smtClean="0"/>
              <a:t>me </a:t>
            </a:r>
            <a:r>
              <a:rPr lang="en-US" altLang="en-US" sz="3200" dirty="0"/>
              <a:t>in the </a:t>
            </a:r>
            <a:r>
              <a:rPr lang="en-US" altLang="en-US" sz="3200" dirty="0" smtClean="0"/>
              <a:t>wilderness. </a:t>
            </a:r>
            <a:br>
              <a:rPr lang="en-US" altLang="en-US" sz="3200" dirty="0" smtClean="0"/>
            </a:br>
            <a:r>
              <a:rPr lang="en-US" altLang="en-US" sz="3200" dirty="0" smtClean="0"/>
              <a:t>But </a:t>
            </a:r>
            <a:r>
              <a:rPr lang="en-US" altLang="en-US" sz="3200" dirty="0"/>
              <a:t>until now you have not listened. </a:t>
            </a:r>
            <a:endParaRPr lang="en-US" altLang="en-US" sz="3200" b="1" u="sng" dirty="0"/>
          </a:p>
        </p:txBody>
      </p:sp>
      <p:sp>
        <p:nvSpPr>
          <p:cNvPr id="3" name="Heart 2"/>
          <p:cNvSpPr/>
          <p:nvPr/>
        </p:nvSpPr>
        <p:spPr>
          <a:xfrm>
            <a:off x="3200400" y="457200"/>
            <a:ext cx="381000" cy="304800"/>
          </a:xfrm>
          <a:prstGeom prst="hear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3" descr="ts?t=11726499353546131844&amp;pid=23296&amp;ppid=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9289" y="2766841"/>
            <a:ext cx="661214" cy="12278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 name="Picture 4" descr="MPj04330110000[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819650" y="3626400"/>
            <a:ext cx="6225465" cy="6959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MCj0436632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16483" y="2788406"/>
            <a:ext cx="605111" cy="138213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bible_joel.gif"/>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994024" y="2821372"/>
            <a:ext cx="655359" cy="1501005"/>
          </a:xfrm>
          <a:prstGeom prst="rect">
            <a:avLst/>
          </a:prstGeom>
          <a:noFill/>
          <a:ln w="9525">
            <a:noFill/>
            <a:miter lim="800000"/>
            <a:headEnd/>
            <a:tailEnd/>
          </a:ln>
        </p:spPr>
      </p:pic>
      <p:pic>
        <p:nvPicPr>
          <p:cNvPr id="20" name="Picture 8" descr="MCj0351325000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1539747">
            <a:off x="1449054" y="3462232"/>
            <a:ext cx="548126" cy="7542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30709" y="15922"/>
            <a:ext cx="9174707" cy="3032078"/>
          </a:xfrm>
          <a:solidFill>
            <a:schemeClr val="bg2">
              <a:lumMod val="75000"/>
            </a:schemeClr>
          </a:solidFill>
        </p:spPr>
        <p:txBody>
          <a:bodyPr/>
          <a:lstStyle/>
          <a:p>
            <a:pPr algn="ctr">
              <a:buFontTx/>
              <a:buNone/>
            </a:pPr>
            <a:r>
              <a:rPr lang="en-US" altLang="en-US" sz="3600" b="1" dirty="0" smtClean="0">
                <a:solidFill>
                  <a:schemeClr val="bg1"/>
                </a:solidFill>
              </a:rPr>
              <a:t>  This </a:t>
            </a:r>
            <a:r>
              <a:rPr lang="en-US" altLang="en-US" sz="3600" b="1" dirty="0">
                <a:solidFill>
                  <a:schemeClr val="bg1"/>
                </a:solidFill>
              </a:rPr>
              <a:t>is what the LORD says: </a:t>
            </a:r>
            <a:endParaRPr lang="en-US" altLang="en-US" sz="3600" b="1" dirty="0" smtClean="0">
              <a:solidFill>
                <a:schemeClr val="bg1"/>
              </a:solidFill>
            </a:endParaRPr>
          </a:p>
          <a:p>
            <a:pPr algn="ctr">
              <a:buFontTx/>
              <a:buNone/>
            </a:pPr>
            <a:r>
              <a:rPr lang="en-US" altLang="en-US" sz="3600" b="1" dirty="0" smtClean="0">
                <a:solidFill>
                  <a:schemeClr val="bg1"/>
                </a:solidFill>
              </a:rPr>
              <a:t>By </a:t>
            </a:r>
            <a:r>
              <a:rPr lang="en-US" altLang="en-US" sz="3600" b="1" dirty="0">
                <a:solidFill>
                  <a:schemeClr val="bg1"/>
                </a:solidFill>
              </a:rPr>
              <a:t>this you will know that I am the </a:t>
            </a:r>
            <a:r>
              <a:rPr lang="en-US" altLang="en-US" sz="3600" b="1" dirty="0" smtClean="0">
                <a:solidFill>
                  <a:schemeClr val="bg1"/>
                </a:solidFill>
              </a:rPr>
              <a:t>LORD: </a:t>
            </a:r>
            <a:r>
              <a:rPr lang="en-US" altLang="en-US" sz="3600" b="1" dirty="0">
                <a:solidFill>
                  <a:schemeClr val="bg1"/>
                </a:solidFill>
              </a:rPr>
              <a:t>With the staff that is in my hand I will strike the water of the Nile, </a:t>
            </a:r>
            <a:r>
              <a:rPr lang="en-US" altLang="en-US" sz="3600" b="1" dirty="0" smtClean="0">
                <a:solidFill>
                  <a:schemeClr val="bg1"/>
                </a:solidFill>
              </a:rPr>
              <a:t>and </a:t>
            </a:r>
            <a:r>
              <a:rPr lang="en-US" altLang="en-US" sz="3600" b="1" dirty="0">
                <a:solidFill>
                  <a:schemeClr val="bg1"/>
                </a:solidFill>
              </a:rPr>
              <a:t>it will be changed into </a:t>
            </a:r>
            <a:r>
              <a:rPr lang="en-US" altLang="en-US" sz="4000" b="1" dirty="0">
                <a:solidFill>
                  <a:srgbClr val="FF0000"/>
                </a:solidFill>
              </a:rPr>
              <a:t>blood</a:t>
            </a:r>
            <a:r>
              <a:rPr lang="en-US" altLang="en-US" sz="3600" b="1" dirty="0">
                <a:solidFill>
                  <a:schemeClr val="bg1"/>
                </a:solidFill>
              </a:rPr>
              <a:t>. </a:t>
            </a:r>
          </a:p>
        </p:txBody>
      </p:sp>
      <p:sp>
        <p:nvSpPr>
          <p:cNvPr id="7" name="Rectangle 3"/>
          <p:cNvSpPr txBox="1">
            <a:spLocks noChangeArrowheads="1"/>
          </p:cNvSpPr>
          <p:nvPr/>
        </p:nvSpPr>
        <p:spPr bwMode="auto">
          <a:xfrm>
            <a:off x="-11374" y="5181600"/>
            <a:ext cx="9155373" cy="1676400"/>
          </a:xfrm>
          <a:prstGeom prst="rect">
            <a:avLst/>
          </a:prstGeom>
          <a:solidFill>
            <a:schemeClr val="bg2">
              <a:lumMod val="7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en-US" altLang="en-US" sz="3600" b="1" dirty="0" smtClean="0">
                <a:solidFill>
                  <a:schemeClr val="bg1"/>
                </a:solidFill>
              </a:rPr>
              <a:t>The fish in the Nile will die, and the river will stink; the Egyptians will not be able to drink its water.' </a:t>
            </a:r>
            <a:endParaRPr lang="en-US" altLang="en-US" sz="3600" b="1" dirty="0">
              <a:solidFill>
                <a:schemeClr val="bg1"/>
              </a:solidFill>
            </a:endParaRPr>
          </a:p>
        </p:txBody>
      </p:sp>
      <p:pic>
        <p:nvPicPr>
          <p:cNvPr id="8" name="Picture 4" descr="MPj04330110000[1]"/>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0708" y="3048000"/>
            <a:ext cx="9174706" cy="2133600"/>
          </a:xfrm>
          <a:prstGeom prst="rect">
            <a:avLst/>
          </a:prstGeom>
          <a:noFill/>
          <a:extLst>
            <a:ext uri="{909E8E84-426E-40DD-AFC4-6F175D3DCCD1}">
              <a14:hiddenFill xmlns:a14="http://schemas.microsoft.com/office/drawing/2010/main">
                <a:solidFill>
                  <a:srgbClr val="FFFFFF"/>
                </a:solidFill>
              </a14:hiddenFill>
            </a:ext>
          </a:extLst>
        </p:spPr>
      </p:pic>
      <p:sp>
        <p:nvSpPr>
          <p:cNvPr id="2" name="Diagonal Stripe 1"/>
          <p:cNvSpPr/>
          <p:nvPr/>
        </p:nvSpPr>
        <p:spPr>
          <a:xfrm rot="929519">
            <a:off x="113065" y="4156177"/>
            <a:ext cx="7162800" cy="2050846"/>
          </a:xfrm>
          <a:prstGeom prst="diagStrip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iagonal Stripe 9"/>
          <p:cNvSpPr/>
          <p:nvPr/>
        </p:nvSpPr>
        <p:spPr>
          <a:xfrm rot="1880612">
            <a:off x="3313421" y="3983208"/>
            <a:ext cx="3729443" cy="2356806"/>
          </a:xfrm>
          <a:prstGeom prst="diagStripe">
            <a:avLst>
              <a:gd name="adj" fmla="val 4843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30710" y="4191000"/>
            <a:ext cx="1783310" cy="990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5" descr="j023359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0800000">
            <a:off x="-2364" y="4057900"/>
            <a:ext cx="1976438" cy="9921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j023359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0800000">
            <a:off x="1891648" y="4322762"/>
            <a:ext cx="1976438" cy="99218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j023359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0800000">
            <a:off x="3805535" y="3910871"/>
            <a:ext cx="1976438" cy="99218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j023359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0800000">
            <a:off x="5369733" y="4456112"/>
            <a:ext cx="1976438" cy="99218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http://www.staceyreid.com/news/wp-content/uploads/2011/07/Odor.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2"/>
          <a:stretch/>
        </p:blipFill>
        <p:spPr bwMode="auto">
          <a:xfrm rot="16200000">
            <a:off x="1702423" y="3867986"/>
            <a:ext cx="942688" cy="304799"/>
          </a:xfrm>
          <a:prstGeom prst="rect">
            <a:avLst/>
          </a:prstGeom>
          <a:noFill/>
          <a:ln w="9525">
            <a:noFill/>
            <a:miter lim="800000"/>
            <a:headEnd/>
            <a:tailEnd/>
          </a:ln>
        </p:spPr>
      </p:pic>
      <p:pic>
        <p:nvPicPr>
          <p:cNvPr id="18" name="Picture 8" descr="http://www.staceyreid.com/news/wp-content/uploads/2011/07/Odor.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2"/>
          <a:stretch/>
        </p:blipFill>
        <p:spPr bwMode="auto">
          <a:xfrm rot="16200000">
            <a:off x="3688189" y="4339330"/>
            <a:ext cx="942688" cy="304799"/>
          </a:xfrm>
          <a:prstGeom prst="rect">
            <a:avLst/>
          </a:prstGeom>
          <a:noFill/>
          <a:ln w="9525">
            <a:noFill/>
            <a:miter lim="800000"/>
            <a:headEnd/>
            <a:tailEnd/>
          </a:ln>
        </p:spPr>
      </p:pic>
      <p:pic>
        <p:nvPicPr>
          <p:cNvPr id="19" name="Picture 8" descr="http://www.staceyreid.com/news/wp-content/uploads/2011/07/Odor.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2"/>
          <a:stretch/>
        </p:blipFill>
        <p:spPr bwMode="auto">
          <a:xfrm rot="16200000">
            <a:off x="5399860" y="4025017"/>
            <a:ext cx="942688" cy="304799"/>
          </a:xfrm>
          <a:prstGeom prst="rect">
            <a:avLst/>
          </a:prstGeom>
          <a:noFill/>
          <a:ln w="9525">
            <a:noFill/>
            <a:miter lim="800000"/>
            <a:headEnd/>
            <a:tailEnd/>
          </a:ln>
        </p:spPr>
      </p:pic>
      <p:pic>
        <p:nvPicPr>
          <p:cNvPr id="20" name="Picture 8" descr="http://www.staceyreid.com/news/wp-content/uploads/2011/07/Odor.pn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r="-2"/>
          <a:stretch/>
        </p:blipFill>
        <p:spPr bwMode="auto">
          <a:xfrm rot="16200000">
            <a:off x="-111510" y="4458009"/>
            <a:ext cx="942688" cy="2859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30709" y="15922"/>
            <a:ext cx="9174707" cy="3032078"/>
          </a:xfrm>
          <a:solidFill>
            <a:schemeClr val="bg2">
              <a:lumMod val="75000"/>
            </a:schemeClr>
          </a:solidFill>
        </p:spPr>
        <p:txBody>
          <a:bodyPr/>
          <a:lstStyle/>
          <a:p>
            <a:pPr>
              <a:lnSpc>
                <a:spcPct val="80000"/>
              </a:lnSpc>
              <a:buFontTx/>
              <a:buNone/>
            </a:pPr>
            <a:r>
              <a:rPr lang="en-US" altLang="en-US" sz="4000" dirty="0" smtClean="0">
                <a:solidFill>
                  <a:schemeClr val="bg1"/>
                </a:solidFill>
              </a:rPr>
              <a:t> The LORD said to Moses, </a:t>
            </a:r>
          </a:p>
          <a:p>
            <a:pPr>
              <a:lnSpc>
                <a:spcPct val="80000"/>
              </a:lnSpc>
              <a:buFontTx/>
              <a:buNone/>
            </a:pPr>
            <a:r>
              <a:rPr lang="en-US" altLang="en-US" sz="4000" dirty="0" smtClean="0">
                <a:solidFill>
                  <a:schemeClr val="bg1"/>
                </a:solidFill>
              </a:rPr>
              <a:t>"Tell Aaron, </a:t>
            </a:r>
          </a:p>
          <a:p>
            <a:pPr>
              <a:lnSpc>
                <a:spcPct val="80000"/>
              </a:lnSpc>
              <a:buFontTx/>
              <a:buNone/>
            </a:pPr>
            <a:r>
              <a:rPr lang="en-US" altLang="en-US" sz="4000" dirty="0" smtClean="0">
                <a:solidFill>
                  <a:schemeClr val="bg1"/>
                </a:solidFill>
              </a:rPr>
              <a:t>'Take your staff and stretch out your</a:t>
            </a:r>
          </a:p>
          <a:p>
            <a:pPr>
              <a:lnSpc>
                <a:spcPct val="80000"/>
              </a:lnSpc>
              <a:buFontTx/>
              <a:buNone/>
            </a:pPr>
            <a:r>
              <a:rPr lang="en-US" altLang="en-US" sz="4000" dirty="0" smtClean="0">
                <a:solidFill>
                  <a:schemeClr val="bg1"/>
                </a:solidFill>
              </a:rPr>
              <a:t>        hand over the waters of Egypt —</a:t>
            </a:r>
            <a:endParaRPr lang="en-US" altLang="en-US" sz="4000" dirty="0">
              <a:solidFill>
                <a:schemeClr val="bg1"/>
              </a:solidFill>
            </a:endParaRPr>
          </a:p>
        </p:txBody>
      </p:sp>
      <p:pic>
        <p:nvPicPr>
          <p:cNvPr id="8" name="Picture 4" descr="MPj04330110000[1]"/>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0708" y="2790735"/>
            <a:ext cx="9174706" cy="2133600"/>
          </a:xfrm>
          <a:prstGeom prst="rect">
            <a:avLst/>
          </a:prstGeom>
          <a:noFill/>
          <a:extLst>
            <a:ext uri="{909E8E84-426E-40DD-AFC4-6F175D3DCCD1}">
              <a14:hiddenFill xmlns:a14="http://schemas.microsoft.com/office/drawing/2010/main">
                <a:solidFill>
                  <a:srgbClr val="FFFFFF"/>
                </a:solidFill>
              </a14:hiddenFill>
            </a:ext>
          </a:extLst>
        </p:spPr>
      </p:pic>
      <p:sp>
        <p:nvSpPr>
          <p:cNvPr id="2" name="Diagonal Stripe 1"/>
          <p:cNvSpPr/>
          <p:nvPr/>
        </p:nvSpPr>
        <p:spPr>
          <a:xfrm rot="929519">
            <a:off x="113065" y="3898912"/>
            <a:ext cx="7162800" cy="2050846"/>
          </a:xfrm>
          <a:prstGeom prst="diagStrip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iagonal Stripe 9"/>
          <p:cNvSpPr/>
          <p:nvPr/>
        </p:nvSpPr>
        <p:spPr>
          <a:xfrm rot="1880612">
            <a:off x="3313421" y="3725943"/>
            <a:ext cx="3729443" cy="2356806"/>
          </a:xfrm>
          <a:prstGeom prst="diagStripe">
            <a:avLst>
              <a:gd name="adj" fmla="val 4843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30710" y="3933735"/>
            <a:ext cx="1783310" cy="990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5" descr="ts?t=11726499353546131844&amp;pid=23296&amp;ppid=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flipH="1">
            <a:off x="8305800" y="3369911"/>
            <a:ext cx="810902" cy="1554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3"/>
          <p:cNvSpPr txBox="1">
            <a:spLocks noChangeArrowheads="1"/>
          </p:cNvSpPr>
          <p:nvPr/>
        </p:nvSpPr>
        <p:spPr bwMode="auto">
          <a:xfrm>
            <a:off x="0" y="4898526"/>
            <a:ext cx="9174707" cy="1994379"/>
          </a:xfrm>
          <a:prstGeom prst="rect">
            <a:avLst/>
          </a:prstGeom>
          <a:solidFill>
            <a:schemeClr val="bg2">
              <a:lumMod val="7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80000"/>
              </a:lnSpc>
              <a:buFontTx/>
              <a:buNone/>
            </a:pPr>
            <a:endParaRPr lang="en-US" altLang="en-US" sz="300" dirty="0" smtClean="0">
              <a:solidFill>
                <a:schemeClr val="bg1"/>
              </a:solidFill>
            </a:endParaRPr>
          </a:p>
          <a:p>
            <a:pPr algn="ctr">
              <a:lnSpc>
                <a:spcPct val="80000"/>
              </a:lnSpc>
              <a:buFontTx/>
              <a:buNone/>
            </a:pPr>
            <a:r>
              <a:rPr lang="en-US" altLang="en-US" sz="4000" dirty="0" smtClean="0">
                <a:solidFill>
                  <a:schemeClr val="bg1"/>
                </a:solidFill>
              </a:rPr>
              <a:t>over the streams and canals, </a:t>
            </a:r>
          </a:p>
          <a:p>
            <a:pPr algn="ctr">
              <a:lnSpc>
                <a:spcPct val="80000"/>
              </a:lnSpc>
              <a:buFontTx/>
              <a:buNone/>
            </a:pPr>
            <a:r>
              <a:rPr lang="en-US" altLang="en-US" sz="4000" dirty="0" smtClean="0">
                <a:solidFill>
                  <a:schemeClr val="bg1"/>
                </a:solidFill>
              </a:rPr>
              <a:t>over the ponds and all the reservoirs - and they will turn to blood. </a:t>
            </a:r>
            <a:endParaRPr lang="en-US" altLang="en-US" sz="4000" dirty="0">
              <a:solidFill>
                <a:schemeClr val="bg1"/>
              </a:solidFill>
            </a:endParaRPr>
          </a:p>
        </p:txBody>
      </p:sp>
      <p:pic>
        <p:nvPicPr>
          <p:cNvPr id="20" name="Picture 19" descr="bible_joel.gi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7530141" y="3152529"/>
            <a:ext cx="804330" cy="1829461"/>
          </a:xfrm>
          <a:prstGeom prst="rect">
            <a:avLst/>
          </a:prstGeom>
          <a:noFill/>
          <a:ln w="9525">
            <a:noFill/>
            <a:miter lim="800000"/>
            <a:headEnd/>
            <a:tailEnd/>
          </a:ln>
        </p:spPr>
      </p:pic>
      <p:pic>
        <p:nvPicPr>
          <p:cNvPr id="18" name="Picture 7" descr="MCj0351325000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2423439">
            <a:off x="6405040" y="3293158"/>
            <a:ext cx="1458519" cy="1366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1754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j016806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0" y="1295400"/>
            <a:ext cx="9144000" cy="5562600"/>
          </a:xfrm>
          <a:prstGeom prst="rect">
            <a:avLst/>
          </a:prstGeom>
          <a:noFill/>
          <a:extLst>
            <a:ext uri="{909E8E84-426E-40DD-AFC4-6F175D3DCCD1}">
              <a14:hiddenFill xmlns:a14="http://schemas.microsoft.com/office/drawing/2010/main">
                <a:solidFill>
                  <a:srgbClr val="FFFFFF"/>
                </a:solidFill>
              </a14:hiddenFill>
            </a:ext>
          </a:extLst>
        </p:spPr>
      </p:pic>
      <p:pic>
        <p:nvPicPr>
          <p:cNvPr id="24581" name="Picture 5" descr="MCBD08961_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19188" y="5257800"/>
            <a:ext cx="1793875" cy="1385888"/>
          </a:xfrm>
          <a:prstGeom prst="rect">
            <a:avLst/>
          </a:prstGeom>
          <a:noFill/>
          <a:extLst>
            <a:ext uri="{909E8E84-426E-40DD-AFC4-6F175D3DCCD1}">
              <a14:hiddenFill xmlns:a14="http://schemas.microsoft.com/office/drawing/2010/main">
                <a:solidFill>
                  <a:srgbClr val="FFFFFF"/>
                </a:solidFill>
              </a14:hiddenFill>
            </a:ext>
          </a:extLst>
        </p:spPr>
      </p:pic>
      <p:pic>
        <p:nvPicPr>
          <p:cNvPr id="24586" name="Picture 10" descr="j023728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015296" y="3805210"/>
            <a:ext cx="519104" cy="670321"/>
          </a:xfrm>
          <a:prstGeom prst="rect">
            <a:avLst/>
          </a:prstGeom>
          <a:noFill/>
          <a:extLst>
            <a:ext uri="{909E8E84-426E-40DD-AFC4-6F175D3DCCD1}">
              <a14:hiddenFill xmlns:a14="http://schemas.microsoft.com/office/drawing/2010/main">
                <a:solidFill>
                  <a:srgbClr val="FFFFFF"/>
                </a:solidFill>
              </a14:hiddenFill>
            </a:ext>
          </a:extLst>
        </p:spPr>
      </p:pic>
      <p:sp>
        <p:nvSpPr>
          <p:cNvPr id="24587" name="Oval 11"/>
          <p:cNvSpPr>
            <a:spLocks noChangeArrowheads="1"/>
          </p:cNvSpPr>
          <p:nvPr/>
        </p:nvSpPr>
        <p:spPr bwMode="auto">
          <a:xfrm>
            <a:off x="8137920" y="3805210"/>
            <a:ext cx="273855" cy="152400"/>
          </a:xfrm>
          <a:prstGeom prst="ellipse">
            <a:avLst/>
          </a:prstGeom>
          <a:solidFill>
            <a:srgbClr val="FF17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8" name="Oval 12"/>
          <p:cNvSpPr>
            <a:spLocks noChangeArrowheads="1"/>
          </p:cNvSpPr>
          <p:nvPr/>
        </p:nvSpPr>
        <p:spPr bwMode="auto">
          <a:xfrm>
            <a:off x="1752600" y="5257800"/>
            <a:ext cx="838200" cy="152400"/>
          </a:xfrm>
          <a:prstGeom prst="ellipse">
            <a:avLst/>
          </a:prstGeom>
          <a:solidFill>
            <a:srgbClr val="FF17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78" name="Rectangle 2"/>
          <p:cNvSpPr>
            <a:spLocks noGrp="1" noChangeArrowheads="1"/>
          </p:cNvSpPr>
          <p:nvPr>
            <p:ph type="title"/>
          </p:nvPr>
        </p:nvSpPr>
        <p:spPr>
          <a:xfrm>
            <a:off x="0" y="0"/>
            <a:ext cx="9144000" cy="1295400"/>
          </a:xfrm>
          <a:solidFill>
            <a:schemeClr val="accent5">
              <a:lumMod val="75000"/>
            </a:schemeClr>
          </a:solidFill>
          <a:ln>
            <a:noFill/>
          </a:ln>
        </p:spPr>
        <p:txBody>
          <a:bodyPr/>
          <a:lstStyle/>
          <a:p>
            <a:r>
              <a:rPr lang="en-US" altLang="en-US" sz="3600" b="1" dirty="0">
                <a:solidFill>
                  <a:srgbClr val="FF0000"/>
                </a:solidFill>
                <a:latin typeface="Comic Sans MS" panose="030F0702030302020204" pitchFamily="66" charset="0"/>
              </a:rPr>
              <a:t>Blood will be everywhere in Egypt, </a:t>
            </a:r>
            <a:r>
              <a:rPr lang="en-US" altLang="en-US" sz="3600" b="1" dirty="0" smtClean="0">
                <a:solidFill>
                  <a:srgbClr val="FF0000"/>
                </a:solidFill>
                <a:latin typeface="Comic Sans MS" panose="030F0702030302020204" pitchFamily="66" charset="0"/>
              </a:rPr>
              <a:t/>
            </a:r>
            <a:br>
              <a:rPr lang="en-US" altLang="en-US" sz="3600" b="1" dirty="0" smtClean="0">
                <a:solidFill>
                  <a:srgbClr val="FF0000"/>
                </a:solidFill>
                <a:latin typeface="Comic Sans MS" panose="030F0702030302020204" pitchFamily="66" charset="0"/>
              </a:rPr>
            </a:br>
            <a:r>
              <a:rPr lang="en-US" altLang="en-US" sz="3600" b="1" dirty="0" smtClean="0">
                <a:solidFill>
                  <a:srgbClr val="FF0000"/>
                </a:solidFill>
                <a:latin typeface="Comic Sans MS" panose="030F0702030302020204" pitchFamily="66" charset="0"/>
              </a:rPr>
              <a:t>even </a:t>
            </a:r>
            <a:r>
              <a:rPr lang="en-US" altLang="en-US" sz="3600" b="1" dirty="0">
                <a:solidFill>
                  <a:srgbClr val="FF0000"/>
                </a:solidFill>
                <a:latin typeface="Comic Sans MS" panose="030F0702030302020204" pitchFamily="66" charset="0"/>
              </a:rPr>
              <a:t>in </a:t>
            </a:r>
            <a:r>
              <a:rPr lang="en-US" altLang="en-US" sz="3600" b="1" dirty="0" smtClean="0">
                <a:solidFill>
                  <a:srgbClr val="FF0000"/>
                </a:solidFill>
                <a:latin typeface="Comic Sans MS" panose="030F0702030302020204" pitchFamily="66" charset="0"/>
              </a:rPr>
              <a:t>vessels of wood and stone.</a:t>
            </a:r>
            <a:endParaRPr lang="en-US" altLang="en-US" sz="3600" dirty="0">
              <a:solidFill>
                <a:srgbClr val="FF0000"/>
              </a:solidFill>
              <a:latin typeface="Comic Sans MS" panose="030F0702030302020204" pitchFamily="66" charset="0"/>
            </a:endParaRPr>
          </a:p>
        </p:txBody>
      </p:sp>
      <p:pic>
        <p:nvPicPr>
          <p:cNvPr id="24589" name="Picture 13" descr="j023816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10000" y="4843463"/>
            <a:ext cx="1646238" cy="2014537"/>
          </a:xfrm>
          <a:prstGeom prst="rect">
            <a:avLst/>
          </a:prstGeom>
          <a:noFill/>
          <a:extLst>
            <a:ext uri="{909E8E84-426E-40DD-AFC4-6F175D3DCCD1}">
              <a14:hiddenFill xmlns:a14="http://schemas.microsoft.com/office/drawing/2010/main">
                <a:solidFill>
                  <a:srgbClr val="FFFFFF"/>
                </a:solidFill>
              </a14:hiddenFill>
            </a:ext>
          </a:extLst>
        </p:spPr>
      </p:pic>
      <p:sp>
        <p:nvSpPr>
          <p:cNvPr id="24590" name="Oval 14"/>
          <p:cNvSpPr>
            <a:spLocks noChangeArrowheads="1"/>
          </p:cNvSpPr>
          <p:nvPr/>
        </p:nvSpPr>
        <p:spPr bwMode="auto">
          <a:xfrm rot="1015650">
            <a:off x="3889375" y="5464175"/>
            <a:ext cx="685800" cy="228600"/>
          </a:xfrm>
          <a:prstGeom prst="ellipse">
            <a:avLst/>
          </a:prstGeom>
          <a:solidFill>
            <a:srgbClr val="FF17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1" name="Oval 15"/>
          <p:cNvSpPr>
            <a:spLocks noChangeArrowheads="1"/>
          </p:cNvSpPr>
          <p:nvPr/>
        </p:nvSpPr>
        <p:spPr bwMode="auto">
          <a:xfrm>
            <a:off x="3810000" y="5486400"/>
            <a:ext cx="228600" cy="1143000"/>
          </a:xfrm>
          <a:prstGeom prst="ellipse">
            <a:avLst/>
          </a:prstGeom>
          <a:solidFill>
            <a:srgbClr val="FF17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6" name="Picture 8" descr="http://www.staceyreid.com/news/wp-content/uploads/2011/07/Odor.pn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r="-2"/>
          <a:stretch/>
        </p:blipFill>
        <p:spPr bwMode="auto">
          <a:xfrm rot="16200000">
            <a:off x="7788032" y="3181467"/>
            <a:ext cx="942688" cy="304799"/>
          </a:xfrm>
          <a:prstGeom prst="rect">
            <a:avLst/>
          </a:prstGeom>
          <a:noFill/>
          <a:ln w="9525">
            <a:noFill/>
            <a:miter lim="800000"/>
            <a:headEnd/>
            <a:tailEnd/>
          </a:ln>
        </p:spPr>
      </p:pic>
      <p:pic>
        <p:nvPicPr>
          <p:cNvPr id="17" name="Picture 8" descr="http://www.staceyreid.com/news/wp-content/uploads/2011/07/Odor.pn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r="-2"/>
          <a:stretch/>
        </p:blipFill>
        <p:spPr bwMode="auto">
          <a:xfrm rot="16200000">
            <a:off x="3446165" y="4895420"/>
            <a:ext cx="942688" cy="304799"/>
          </a:xfrm>
          <a:prstGeom prst="rect">
            <a:avLst/>
          </a:prstGeom>
          <a:noFill/>
          <a:ln w="9525">
            <a:noFill/>
            <a:miter lim="800000"/>
            <a:headEnd/>
            <a:tailEnd/>
          </a:ln>
        </p:spPr>
      </p:pic>
      <p:pic>
        <p:nvPicPr>
          <p:cNvPr id="18" name="Picture 8" descr="http://www.staceyreid.com/news/wp-content/uploads/2011/07/Odor.pn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r="-2"/>
          <a:stretch/>
        </p:blipFill>
        <p:spPr bwMode="auto">
          <a:xfrm rot="16200000">
            <a:off x="1602284" y="4721591"/>
            <a:ext cx="942688" cy="3047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MPj04330110000[1]"/>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28600" y="2575439"/>
            <a:ext cx="9383988" cy="429279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MPj04330110000[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61999" y="3200400"/>
            <a:ext cx="7563265" cy="3687170"/>
          </a:xfrm>
          <a:prstGeom prst="rect">
            <a:avLst/>
          </a:prstGeom>
          <a:noFill/>
          <a:extLst>
            <a:ext uri="{909E8E84-426E-40DD-AFC4-6F175D3DCCD1}">
              <a14:hiddenFill xmlns:a14="http://schemas.microsoft.com/office/drawing/2010/main">
                <a:solidFill>
                  <a:srgbClr val="FFFFFF"/>
                </a:solidFill>
              </a14:hiddenFill>
            </a:ext>
          </a:extLst>
        </p:spPr>
      </p:pic>
      <p:pic>
        <p:nvPicPr>
          <p:cNvPr id="25602" name="Picture 2" descr="MPj04330110000[1]"/>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04799" y="4876800"/>
            <a:ext cx="8458200" cy="1991436"/>
          </a:xfrm>
          <a:prstGeom prst="rect">
            <a:avLst/>
          </a:prstGeom>
          <a:noFill/>
          <a:extLst>
            <a:ext uri="{909E8E84-426E-40DD-AFC4-6F175D3DCCD1}">
              <a14:hiddenFill xmlns:a14="http://schemas.microsoft.com/office/drawing/2010/main">
                <a:solidFill>
                  <a:srgbClr val="FFFFFF"/>
                </a:solidFill>
              </a14:hiddenFill>
            </a:ext>
          </a:extLst>
        </p:spPr>
      </p:pic>
      <p:sp>
        <p:nvSpPr>
          <p:cNvPr id="25603" name="Rectangle 3"/>
          <p:cNvSpPr>
            <a:spLocks noGrp="1" noChangeArrowheads="1"/>
          </p:cNvSpPr>
          <p:nvPr>
            <p:ph type="body" idx="1"/>
          </p:nvPr>
        </p:nvSpPr>
        <p:spPr>
          <a:xfrm>
            <a:off x="0" y="0"/>
            <a:ext cx="9143999" cy="3310279"/>
          </a:xfrm>
          <a:solidFill>
            <a:schemeClr val="bg2">
              <a:lumMod val="20000"/>
              <a:lumOff val="80000"/>
            </a:schemeClr>
          </a:solidFill>
        </p:spPr>
        <p:txBody>
          <a:bodyPr/>
          <a:lstStyle/>
          <a:p>
            <a:pPr algn="ctr">
              <a:buFontTx/>
              <a:buNone/>
            </a:pPr>
            <a:r>
              <a:rPr lang="en-US" altLang="en-US" sz="900" dirty="0">
                <a:latin typeface="Comic Sans MS" panose="030F0702030302020204" pitchFamily="66" charset="0"/>
              </a:rPr>
              <a:t>    </a:t>
            </a:r>
            <a:endParaRPr lang="en-US" altLang="en-US" sz="1400" dirty="0" smtClean="0">
              <a:latin typeface="Comic Sans MS" panose="030F0702030302020204" pitchFamily="66" charset="0"/>
            </a:endParaRPr>
          </a:p>
          <a:p>
            <a:pPr algn="ctr">
              <a:buFontTx/>
              <a:buNone/>
            </a:pPr>
            <a:r>
              <a:rPr lang="en-US" altLang="en-US" dirty="0" smtClean="0">
                <a:latin typeface="Comic Sans MS" panose="030F0702030302020204" pitchFamily="66" charset="0"/>
              </a:rPr>
              <a:t>Moses </a:t>
            </a:r>
            <a:r>
              <a:rPr lang="en-US" altLang="en-US" dirty="0">
                <a:latin typeface="Comic Sans MS" panose="030F0702030302020204" pitchFamily="66" charset="0"/>
              </a:rPr>
              <a:t>and Aaron </a:t>
            </a:r>
            <a:r>
              <a:rPr lang="en-US" altLang="en-US" dirty="0" smtClean="0">
                <a:latin typeface="Comic Sans MS" panose="030F0702030302020204" pitchFamily="66" charset="0"/>
              </a:rPr>
              <a:t>did </a:t>
            </a:r>
            <a:r>
              <a:rPr lang="en-US" altLang="en-US" dirty="0">
                <a:latin typeface="Comic Sans MS" panose="030F0702030302020204" pitchFamily="66" charset="0"/>
              </a:rPr>
              <a:t>just as the </a:t>
            </a:r>
            <a:r>
              <a:rPr lang="en-US" altLang="en-US" dirty="0" smtClean="0">
                <a:latin typeface="Comic Sans MS" panose="030F0702030302020204" pitchFamily="66" charset="0"/>
              </a:rPr>
              <a:t>LORD had commanded</a:t>
            </a:r>
            <a:r>
              <a:rPr lang="en-US" altLang="en-US" dirty="0">
                <a:latin typeface="Comic Sans MS" panose="030F0702030302020204" pitchFamily="66" charset="0"/>
              </a:rPr>
              <a:t>. </a:t>
            </a:r>
            <a:r>
              <a:rPr lang="en-US" altLang="en-US" dirty="0" smtClean="0">
                <a:latin typeface="Comic Sans MS" panose="030F0702030302020204" pitchFamily="66" charset="0"/>
              </a:rPr>
              <a:t> He </a:t>
            </a:r>
            <a:r>
              <a:rPr lang="en-US" altLang="en-US" dirty="0">
                <a:latin typeface="Comic Sans MS" panose="030F0702030302020204" pitchFamily="66" charset="0"/>
              </a:rPr>
              <a:t>raised </a:t>
            </a:r>
            <a:r>
              <a:rPr lang="en-US" altLang="en-US" dirty="0" smtClean="0">
                <a:latin typeface="Comic Sans MS" panose="030F0702030302020204" pitchFamily="66" charset="0"/>
              </a:rPr>
              <a:t>his staff </a:t>
            </a:r>
            <a:r>
              <a:rPr lang="en-US" altLang="en-US" dirty="0">
                <a:latin typeface="Comic Sans MS" panose="030F0702030302020204" pitchFamily="66" charset="0"/>
              </a:rPr>
              <a:t>in the presence of Pharaoh </a:t>
            </a:r>
            <a:r>
              <a:rPr lang="en-US" altLang="en-US" dirty="0" smtClean="0">
                <a:latin typeface="Comic Sans MS" panose="030F0702030302020204" pitchFamily="66" charset="0"/>
              </a:rPr>
              <a:t>and his officials and struck the water of the Nile, and all the    		water was changed into blood.</a:t>
            </a:r>
            <a:endParaRPr lang="en-US" altLang="en-US" dirty="0">
              <a:latin typeface="Comic Sans MS" panose="030F0702030302020204" pitchFamily="66" charset="0"/>
            </a:endParaRPr>
          </a:p>
        </p:txBody>
      </p:sp>
      <p:pic>
        <p:nvPicPr>
          <p:cNvPr id="25604" name="Picture 4" descr="ts?t=11726499353546131844&amp;pid=23296&amp;ppid=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0821" y="3191301"/>
            <a:ext cx="1217181" cy="2831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bible_joel.gif"/>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317054" y="2284294"/>
            <a:ext cx="1563688" cy="3581400"/>
          </a:xfrm>
          <a:prstGeom prst="rect">
            <a:avLst/>
          </a:prstGeom>
          <a:noFill/>
          <a:ln w="9525">
            <a:noFill/>
            <a:miter lim="800000"/>
            <a:headEnd/>
            <a:tailEnd/>
          </a:ln>
        </p:spPr>
      </p:pic>
      <p:pic>
        <p:nvPicPr>
          <p:cNvPr id="25606" name="Picture 6" descr="MCj03513250000[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5943187">
            <a:off x="2184041" y="3391252"/>
            <a:ext cx="1832401" cy="252294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3" descr="MCj01041560000[1]"/>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433755" y="2646993"/>
            <a:ext cx="1047442" cy="257649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www.gify.nou.cz/obr9_carod1_soubory/1332.gif"/>
          <p:cNvPicPr>
            <a:picLocks noChangeAspect="1" noChangeArrowheads="1"/>
          </p:cNvPicPr>
          <p:nvPr/>
        </p:nvPicPr>
        <p:blipFill>
          <a:blip r:embed="rId9" cstate="print"/>
          <a:srcRect/>
          <a:stretch>
            <a:fillRect/>
          </a:stretch>
        </p:blipFill>
        <p:spPr bwMode="auto">
          <a:xfrm flipH="1">
            <a:off x="7003392" y="2564066"/>
            <a:ext cx="1545642" cy="3602697"/>
          </a:xfrm>
          <a:prstGeom prst="rect">
            <a:avLst/>
          </a:prstGeom>
          <a:noFill/>
          <a:ln w="9525">
            <a:noFill/>
            <a:miter lim="800000"/>
            <a:headEnd/>
            <a:tailEnd/>
          </a:ln>
        </p:spPr>
      </p:pic>
      <p:pic>
        <p:nvPicPr>
          <p:cNvPr id="12" name="Picture 4" descr="MCj04366320000[1]"/>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240396" y="2604978"/>
            <a:ext cx="1365736" cy="41786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0" y="0"/>
            <a:ext cx="9144000" cy="6858000"/>
          </a:xfrm>
          <a:prstGeom prst="rect">
            <a:avLst/>
          </a:prstGeom>
          <a:solidFill>
            <a:srgbClr val="FFCC00"/>
          </a:solidFill>
          <a:ln w="9525">
            <a:solidFill>
              <a:schemeClr val="tx1"/>
            </a:solidFill>
            <a:miter lim="800000"/>
            <a:headEnd/>
            <a:tailEnd/>
          </a:ln>
          <a:effectLst/>
        </p:spPr>
        <p:txBody>
          <a:bodyPr wrap="none" anchor="ctr"/>
          <a:lstStyle/>
          <a:p>
            <a:pPr algn="ctr"/>
            <a:endParaRPr lang="en-US" altLang="en-US"/>
          </a:p>
        </p:txBody>
      </p:sp>
      <p:sp>
        <p:nvSpPr>
          <p:cNvPr id="31747" name="Rectangle 3"/>
          <p:cNvSpPr>
            <a:spLocks noGrp="1" noChangeArrowheads="1"/>
          </p:cNvSpPr>
          <p:nvPr>
            <p:ph type="body" idx="1"/>
          </p:nvPr>
        </p:nvSpPr>
        <p:spPr>
          <a:xfrm>
            <a:off x="152400" y="2209800"/>
            <a:ext cx="8763000" cy="4343400"/>
          </a:xfrm>
        </p:spPr>
        <p:txBody>
          <a:bodyPr/>
          <a:lstStyle/>
          <a:p>
            <a:pPr algn="ctr">
              <a:buFontTx/>
              <a:buNone/>
            </a:pPr>
            <a:r>
              <a:rPr lang="en-US" altLang="en-US" sz="5400" dirty="0"/>
              <a:t>The earth is the Lord’s and everything in it, </a:t>
            </a:r>
            <a:r>
              <a:rPr lang="en-US" altLang="en-US" sz="5400" dirty="0" smtClean="0"/>
              <a:t>the </a:t>
            </a:r>
            <a:r>
              <a:rPr lang="en-US" altLang="en-US" sz="5400" dirty="0"/>
              <a:t>world, and all who live in it.</a:t>
            </a:r>
          </a:p>
          <a:p>
            <a:pPr algn="ctr">
              <a:buFontTx/>
              <a:buNone/>
            </a:pPr>
            <a:r>
              <a:rPr lang="en-US" altLang="en-US" sz="5400" dirty="0"/>
              <a:t>Psalm 24:1</a:t>
            </a:r>
          </a:p>
          <a:p>
            <a:pPr>
              <a:buFontTx/>
              <a:buNone/>
            </a:pPr>
            <a:endParaRPr lang="en-US" altLang="en-US" sz="4000" dirty="0"/>
          </a:p>
        </p:txBody>
      </p:sp>
      <p:sp>
        <p:nvSpPr>
          <p:cNvPr id="31748" name="WordArt 4"/>
          <p:cNvSpPr>
            <a:spLocks noChangeArrowheads="1" noChangeShapeType="1" noTextEdit="1"/>
          </p:cNvSpPr>
          <p:nvPr/>
        </p:nvSpPr>
        <p:spPr bwMode="auto">
          <a:xfrm>
            <a:off x="457200" y="228600"/>
            <a:ext cx="8229600" cy="1600200"/>
          </a:xfrm>
          <a:prstGeom prst="rect">
            <a:avLst/>
          </a:prstGeom>
        </p:spPr>
        <p:txBody>
          <a:bodyPr wrap="none" fromWordArt="1">
            <a:prstTxWarp prst="textPlain">
              <a:avLst>
                <a:gd name="adj" fmla="val 50000"/>
              </a:avLst>
            </a:prstTxWarp>
          </a:bodyPr>
          <a:lstStyle/>
          <a:p>
            <a:r>
              <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rPr>
              <a:t>Memory Verse</a:t>
            </a:r>
          </a:p>
        </p:txBody>
      </p:sp>
      <p:sp>
        <p:nvSpPr>
          <p:cNvPr id="31750" name="Text Box 6"/>
          <p:cNvSpPr txBox="1">
            <a:spLocks noChangeArrowheads="1"/>
          </p:cNvSpPr>
          <p:nvPr/>
        </p:nvSpPr>
        <p:spPr bwMode="auto">
          <a:xfrm>
            <a:off x="7908925" y="5980113"/>
            <a:ext cx="438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#6</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30709" y="15922"/>
            <a:ext cx="9174707" cy="2351900"/>
          </a:xfrm>
          <a:solidFill>
            <a:schemeClr val="bg2">
              <a:lumMod val="75000"/>
            </a:schemeClr>
          </a:solidFill>
        </p:spPr>
        <p:txBody>
          <a:bodyPr/>
          <a:lstStyle/>
          <a:p>
            <a:pPr algn="ctr">
              <a:buFontTx/>
              <a:buNone/>
            </a:pPr>
            <a:endParaRPr lang="en-US" altLang="en-US" sz="1400" b="1" dirty="0" smtClean="0">
              <a:solidFill>
                <a:schemeClr val="bg1"/>
              </a:solidFill>
              <a:latin typeface="Andalus" panose="02020603050405020304" pitchFamily="18" charset="-78"/>
              <a:cs typeface="Andalus" panose="02020603050405020304" pitchFamily="18" charset="-78"/>
            </a:endParaRPr>
          </a:p>
          <a:p>
            <a:pPr algn="ctr">
              <a:buFontTx/>
              <a:buNone/>
            </a:pPr>
            <a:r>
              <a:rPr lang="en-US" altLang="en-US" sz="4000" b="1" dirty="0" smtClean="0">
                <a:solidFill>
                  <a:schemeClr val="bg1"/>
                </a:solidFill>
                <a:latin typeface="Andalus" panose="02020603050405020304" pitchFamily="18" charset="-78"/>
                <a:cs typeface="Andalus" panose="02020603050405020304" pitchFamily="18" charset="-78"/>
              </a:rPr>
              <a:t>  The fish in the Nile died, and the river smelled so bad that the Egyptians could not drink its water. </a:t>
            </a:r>
            <a:endParaRPr lang="en-US" altLang="en-US" sz="4000" b="1" dirty="0">
              <a:solidFill>
                <a:schemeClr val="bg1"/>
              </a:solidFill>
              <a:latin typeface="Andalus" panose="02020603050405020304" pitchFamily="18" charset="-78"/>
              <a:cs typeface="Andalus" panose="02020603050405020304" pitchFamily="18" charset="-78"/>
            </a:endParaRPr>
          </a:p>
        </p:txBody>
      </p:sp>
      <p:sp>
        <p:nvSpPr>
          <p:cNvPr id="7" name="Rectangle 3"/>
          <p:cNvSpPr txBox="1">
            <a:spLocks noChangeArrowheads="1"/>
          </p:cNvSpPr>
          <p:nvPr/>
        </p:nvSpPr>
        <p:spPr bwMode="auto">
          <a:xfrm>
            <a:off x="-11374" y="5167922"/>
            <a:ext cx="9155373" cy="1690078"/>
          </a:xfrm>
          <a:prstGeom prst="rect">
            <a:avLst/>
          </a:prstGeom>
          <a:solidFill>
            <a:schemeClr val="bg2">
              <a:lumMod val="7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endParaRPr lang="en-US" altLang="en-US" sz="1400" b="1" dirty="0" smtClean="0">
              <a:solidFill>
                <a:schemeClr val="bg1"/>
              </a:solidFill>
              <a:latin typeface="Andalus" panose="02020603050405020304" pitchFamily="18" charset="-78"/>
              <a:cs typeface="Andalus" panose="02020603050405020304" pitchFamily="18" charset="-78"/>
            </a:endParaRPr>
          </a:p>
          <a:p>
            <a:pPr algn="ctr">
              <a:buFontTx/>
              <a:buNone/>
            </a:pPr>
            <a:r>
              <a:rPr lang="en-US" altLang="en-US" sz="4800" b="1" dirty="0" smtClean="0">
                <a:solidFill>
                  <a:srgbClr val="FF0000"/>
                </a:solidFill>
                <a:latin typeface="Andalus" panose="02020603050405020304" pitchFamily="18" charset="-78"/>
                <a:cs typeface="Andalus" panose="02020603050405020304" pitchFamily="18" charset="-78"/>
              </a:rPr>
              <a:t>Blood</a:t>
            </a:r>
            <a:r>
              <a:rPr lang="en-US" altLang="en-US" sz="4800" b="1" dirty="0" smtClean="0">
                <a:solidFill>
                  <a:schemeClr val="bg1"/>
                </a:solidFill>
                <a:latin typeface="Andalus" panose="02020603050405020304" pitchFamily="18" charset="-78"/>
                <a:cs typeface="Andalus" panose="02020603050405020304" pitchFamily="18" charset="-78"/>
              </a:rPr>
              <a:t> was everywhere in Egypt.</a:t>
            </a:r>
            <a:endParaRPr lang="en-US" altLang="en-US" sz="4800" b="1" dirty="0">
              <a:solidFill>
                <a:schemeClr val="bg1"/>
              </a:solidFill>
              <a:latin typeface="Andalus" panose="02020603050405020304" pitchFamily="18" charset="-78"/>
              <a:cs typeface="Andalus" panose="02020603050405020304" pitchFamily="18" charset="-78"/>
            </a:endParaRPr>
          </a:p>
        </p:txBody>
      </p:sp>
      <p:pic>
        <p:nvPicPr>
          <p:cNvPr id="8" name="Picture 4" descr="MPj04330110000[1]"/>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0708" y="2367822"/>
            <a:ext cx="9174706" cy="2813778"/>
          </a:xfrm>
          <a:prstGeom prst="rect">
            <a:avLst/>
          </a:prstGeom>
          <a:noFill/>
          <a:extLst>
            <a:ext uri="{909E8E84-426E-40DD-AFC4-6F175D3DCCD1}">
              <a14:hiddenFill xmlns:a14="http://schemas.microsoft.com/office/drawing/2010/main">
                <a:solidFill>
                  <a:srgbClr val="FFFFFF"/>
                </a:solidFill>
              </a14:hiddenFill>
            </a:ext>
          </a:extLst>
        </p:spPr>
      </p:pic>
      <p:sp>
        <p:nvSpPr>
          <p:cNvPr id="2" name="Diagonal Stripe 1"/>
          <p:cNvSpPr/>
          <p:nvPr/>
        </p:nvSpPr>
        <p:spPr>
          <a:xfrm rot="929519">
            <a:off x="75171" y="3730700"/>
            <a:ext cx="7072832" cy="2445903"/>
          </a:xfrm>
          <a:prstGeom prst="diagStrip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iagonal Stripe 9"/>
          <p:cNvSpPr/>
          <p:nvPr/>
        </p:nvSpPr>
        <p:spPr>
          <a:xfrm rot="2174578">
            <a:off x="2165030" y="3713807"/>
            <a:ext cx="3989754" cy="2935586"/>
          </a:xfrm>
          <a:prstGeom prst="diagStripe">
            <a:avLst>
              <a:gd name="adj" fmla="val 4843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30710" y="4057900"/>
            <a:ext cx="1783310" cy="11237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5" descr="j023359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0800000">
            <a:off x="-2364" y="4057900"/>
            <a:ext cx="1976438" cy="9921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j023359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0800000">
            <a:off x="1891648" y="4322762"/>
            <a:ext cx="1976438" cy="99218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j023359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0800000">
            <a:off x="3805535" y="3910871"/>
            <a:ext cx="1976438" cy="99218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j023359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0800000">
            <a:off x="5424236" y="4448206"/>
            <a:ext cx="1976438" cy="9921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http://www.staceyreid.com/news/wp-content/uploads/2011/07/Odor.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2"/>
          <a:stretch/>
        </p:blipFill>
        <p:spPr bwMode="auto">
          <a:xfrm rot="16200000">
            <a:off x="5612558" y="4340854"/>
            <a:ext cx="942688" cy="304799"/>
          </a:xfrm>
          <a:prstGeom prst="rect">
            <a:avLst/>
          </a:prstGeom>
          <a:noFill/>
          <a:ln w="9525">
            <a:noFill/>
            <a:miter lim="800000"/>
            <a:headEnd/>
            <a:tailEnd/>
          </a:ln>
        </p:spPr>
      </p:pic>
      <p:pic>
        <p:nvPicPr>
          <p:cNvPr id="17" name="Picture 8" descr="http://www.staceyreid.com/news/wp-content/uploads/2011/07/Odor.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2"/>
          <a:stretch/>
        </p:blipFill>
        <p:spPr bwMode="auto">
          <a:xfrm rot="16200000">
            <a:off x="3744979" y="4513334"/>
            <a:ext cx="942688" cy="304799"/>
          </a:xfrm>
          <a:prstGeom prst="rect">
            <a:avLst/>
          </a:prstGeom>
          <a:noFill/>
          <a:ln w="9525">
            <a:noFill/>
            <a:miter lim="800000"/>
            <a:headEnd/>
            <a:tailEnd/>
          </a:ln>
        </p:spPr>
      </p:pic>
      <p:pic>
        <p:nvPicPr>
          <p:cNvPr id="18" name="Picture 8" descr="http://www.staceyreid.com/news/wp-content/uploads/2011/07/Odor.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2"/>
          <a:stretch/>
        </p:blipFill>
        <p:spPr bwMode="auto">
          <a:xfrm rot="16200000">
            <a:off x="-62090" y="4485262"/>
            <a:ext cx="942688" cy="304799"/>
          </a:xfrm>
          <a:prstGeom prst="rect">
            <a:avLst/>
          </a:prstGeom>
          <a:noFill/>
          <a:ln w="9525">
            <a:noFill/>
            <a:miter lim="800000"/>
            <a:headEnd/>
            <a:tailEnd/>
          </a:ln>
        </p:spPr>
      </p:pic>
      <p:pic>
        <p:nvPicPr>
          <p:cNvPr id="19" name="Picture 8" descr="http://www.staceyreid.com/news/wp-content/uploads/2011/07/Odor.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2"/>
          <a:stretch/>
        </p:blipFill>
        <p:spPr bwMode="auto">
          <a:xfrm rot="16200000">
            <a:off x="1813123" y="3971172"/>
            <a:ext cx="942688" cy="304799"/>
          </a:xfrm>
          <a:prstGeom prst="rect">
            <a:avLst/>
          </a:prstGeom>
          <a:noFill/>
          <a:ln w="9525">
            <a:noFill/>
            <a:miter lim="800000"/>
            <a:headEnd/>
            <a:tailEnd/>
          </a:ln>
        </p:spPr>
      </p:pic>
      <p:pic>
        <p:nvPicPr>
          <p:cNvPr id="20" name="Picture 8" descr="http://www.staceyreid.com/news/wp-content/uploads/2011/07/Odor.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2"/>
          <a:stretch/>
        </p:blipFill>
        <p:spPr bwMode="auto">
          <a:xfrm rot="16200000">
            <a:off x="3127290" y="3839572"/>
            <a:ext cx="942688" cy="304799"/>
          </a:xfrm>
          <a:prstGeom prst="rect">
            <a:avLst/>
          </a:prstGeom>
          <a:noFill/>
          <a:ln w="9525">
            <a:noFill/>
            <a:miter lim="800000"/>
            <a:headEnd/>
            <a:tailEnd/>
          </a:ln>
        </p:spPr>
      </p:pic>
    </p:spTree>
    <p:extLst>
      <p:ext uri="{BB962C8B-B14F-4D97-AF65-F5344CB8AC3E}">
        <p14:creationId xmlns:p14="http://schemas.microsoft.com/office/powerpoint/2010/main" val="4402368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67" name="Rectangle 19"/>
          <p:cNvSpPr>
            <a:spLocks noChangeArrowheads="1"/>
          </p:cNvSpPr>
          <p:nvPr/>
        </p:nvSpPr>
        <p:spPr bwMode="auto">
          <a:xfrm>
            <a:off x="0" y="0"/>
            <a:ext cx="9144000" cy="6858000"/>
          </a:xfrm>
          <a:prstGeom prst="rect">
            <a:avLst/>
          </a:prstGeom>
          <a:gradFill rotWithShape="1">
            <a:gsLst>
              <a:gs pos="0">
                <a:srgbClr val="FFFF99"/>
              </a:gs>
              <a:gs pos="100000">
                <a:srgbClr val="FFCC00"/>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7650" name="Picture 2" descr="MCj0104156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5724" y="2599560"/>
            <a:ext cx="2144102" cy="3155885"/>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MCj0412426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0441584" flipH="1">
            <a:off x="3113419" y="3082103"/>
            <a:ext cx="1232934" cy="1519633"/>
          </a:xfrm>
          <a:prstGeom prst="rect">
            <a:avLst/>
          </a:prstGeom>
          <a:noFill/>
          <a:extLst>
            <a:ext uri="{909E8E84-426E-40DD-AFC4-6F175D3DCCD1}">
              <a14:hiddenFill xmlns:a14="http://schemas.microsoft.com/office/drawing/2010/main">
                <a:solidFill>
                  <a:srgbClr val="FFFFFF"/>
                </a:solidFill>
              </a14:hiddenFill>
            </a:ext>
          </a:extLst>
        </p:spPr>
      </p:pic>
      <p:pic>
        <p:nvPicPr>
          <p:cNvPr id="27653" name="Picture 5" descr="MCj0412426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0298770" flipH="1">
            <a:off x="1345150" y="2574369"/>
            <a:ext cx="1096096" cy="1968797"/>
          </a:xfrm>
          <a:prstGeom prst="rect">
            <a:avLst/>
          </a:prstGeom>
          <a:noFill/>
          <a:extLst>
            <a:ext uri="{909E8E84-426E-40DD-AFC4-6F175D3DCCD1}">
              <a14:hiddenFill xmlns:a14="http://schemas.microsoft.com/office/drawing/2010/main">
                <a:solidFill>
                  <a:srgbClr val="FFFFFF"/>
                </a:solidFill>
              </a14:hiddenFill>
            </a:ext>
          </a:extLst>
        </p:spPr>
      </p:pic>
      <p:sp>
        <p:nvSpPr>
          <p:cNvPr id="27656" name="Text Box 8"/>
          <p:cNvSpPr txBox="1">
            <a:spLocks noChangeArrowheads="1"/>
          </p:cNvSpPr>
          <p:nvPr/>
        </p:nvSpPr>
        <p:spPr bwMode="auto">
          <a:xfrm>
            <a:off x="87096" y="58691"/>
            <a:ext cx="9056904"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3600" dirty="0"/>
              <a:t>But the Egyptian magicians did the </a:t>
            </a:r>
            <a:endParaRPr lang="en-US" altLang="en-US" sz="3600" dirty="0" smtClean="0"/>
          </a:p>
          <a:p>
            <a:pPr algn="ctr"/>
            <a:r>
              <a:rPr lang="en-US" altLang="en-US" sz="3600" dirty="0" smtClean="0"/>
              <a:t>same </a:t>
            </a:r>
            <a:r>
              <a:rPr lang="en-US" altLang="en-US" sz="3600" dirty="0"/>
              <a:t>things </a:t>
            </a:r>
            <a:r>
              <a:rPr lang="en-US" altLang="en-US" sz="3600" dirty="0" smtClean="0"/>
              <a:t>by </a:t>
            </a:r>
            <a:r>
              <a:rPr lang="en-US" altLang="en-US" sz="3600" dirty="0"/>
              <a:t>their secret arts, </a:t>
            </a:r>
            <a:endParaRPr lang="en-US" altLang="en-US" sz="3600" dirty="0" smtClean="0"/>
          </a:p>
          <a:p>
            <a:pPr algn="ctr"/>
            <a:r>
              <a:rPr lang="en-US" altLang="en-US" sz="3600" dirty="0" smtClean="0"/>
              <a:t>and </a:t>
            </a:r>
            <a:r>
              <a:rPr lang="en-US" altLang="en-US" sz="3600" dirty="0"/>
              <a:t>Pharaoh's heart became hard; </a:t>
            </a:r>
          </a:p>
          <a:p>
            <a:pPr algn="ctr"/>
            <a:r>
              <a:rPr lang="en-US" altLang="en-US" sz="3600" dirty="0" smtClean="0"/>
              <a:t>	he </a:t>
            </a:r>
            <a:r>
              <a:rPr lang="en-US" altLang="en-US" sz="3600" dirty="0"/>
              <a:t>would not listen </a:t>
            </a:r>
            <a:endParaRPr lang="en-US" altLang="en-US" sz="3600" dirty="0" smtClean="0"/>
          </a:p>
          <a:p>
            <a:pPr algn="ctr"/>
            <a:r>
              <a:rPr lang="en-US" altLang="en-US" sz="3600" dirty="0" smtClean="0"/>
              <a:t>		to </a:t>
            </a:r>
            <a:r>
              <a:rPr lang="en-US" altLang="en-US" sz="3600" dirty="0"/>
              <a:t>Moses and Aaron, </a:t>
            </a:r>
          </a:p>
          <a:p>
            <a:pPr algn="ctr"/>
            <a:r>
              <a:rPr lang="en-US" altLang="en-US" sz="3600" dirty="0" smtClean="0"/>
              <a:t>			just </a:t>
            </a:r>
            <a:r>
              <a:rPr lang="en-US" altLang="en-US" sz="3600" dirty="0"/>
              <a:t>as the LORD </a:t>
            </a:r>
            <a:endParaRPr lang="en-US" altLang="en-US" sz="3600" dirty="0" smtClean="0"/>
          </a:p>
          <a:p>
            <a:pPr algn="ctr"/>
            <a:r>
              <a:rPr lang="en-US" altLang="en-US" sz="3600" dirty="0" smtClean="0"/>
              <a:t>			had </a:t>
            </a:r>
            <a:r>
              <a:rPr lang="en-US" altLang="en-US" sz="3600" dirty="0"/>
              <a:t>said. </a:t>
            </a:r>
          </a:p>
        </p:txBody>
      </p:sp>
      <p:pic>
        <p:nvPicPr>
          <p:cNvPr id="18" name="Picture 4" descr="MCj0436632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62800" y="2979704"/>
            <a:ext cx="1600199" cy="382597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hard-heart.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921465" y="4177503"/>
            <a:ext cx="608349" cy="498508"/>
          </a:xfrm>
          <a:prstGeom prst="rect">
            <a:avLst/>
          </a:prstGeom>
          <a:noFill/>
          <a:ln w="9525">
            <a:noFill/>
            <a:miter lim="800000"/>
            <a:headEnd/>
            <a:tailEnd/>
          </a:ln>
        </p:spPr>
      </p:pic>
      <p:pic>
        <p:nvPicPr>
          <p:cNvPr id="20" name="Picture 4" descr="http://www.gify.nou.cz/obr9_carod1_soubory/1332.gif"/>
          <p:cNvPicPr>
            <a:picLocks noChangeAspect="1" noChangeArrowheads="1"/>
          </p:cNvPicPr>
          <p:nvPr/>
        </p:nvPicPr>
        <p:blipFill>
          <a:blip r:embed="rId6" cstate="print"/>
          <a:srcRect/>
          <a:stretch>
            <a:fillRect/>
          </a:stretch>
        </p:blipFill>
        <p:spPr bwMode="auto">
          <a:xfrm>
            <a:off x="1578620" y="3313994"/>
            <a:ext cx="2236537" cy="36026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1"/>
          </p:nvPr>
        </p:nvSpPr>
        <p:spPr>
          <a:xfrm>
            <a:off x="30480" y="15240"/>
            <a:ext cx="9113520" cy="2118360"/>
          </a:xfrm>
          <a:solidFill>
            <a:srgbClr val="00B050"/>
          </a:solidFill>
          <a:ln>
            <a:solidFill>
              <a:schemeClr val="tx1"/>
            </a:solidFill>
          </a:ln>
        </p:spPr>
        <p:txBody>
          <a:bodyPr/>
          <a:lstStyle/>
          <a:p>
            <a:r>
              <a:rPr lang="en-US" altLang="en-US" sz="4000" dirty="0"/>
              <a:t> Instead, he turned and went into </a:t>
            </a:r>
            <a:r>
              <a:rPr lang="en-US" altLang="en-US" sz="4000" dirty="0" smtClean="0"/>
              <a:t>his </a:t>
            </a:r>
            <a:r>
              <a:rPr lang="en-US" altLang="en-US" sz="4000" dirty="0"/>
              <a:t>palace, and did not take </a:t>
            </a:r>
            <a:endParaRPr lang="en-US" altLang="en-US" sz="4000" dirty="0" smtClean="0"/>
          </a:p>
          <a:p>
            <a:r>
              <a:rPr lang="en-US" altLang="en-US" sz="4000" dirty="0" smtClean="0"/>
              <a:t>even </a:t>
            </a:r>
            <a:r>
              <a:rPr lang="en-US" altLang="en-US" sz="4000" dirty="0"/>
              <a:t>this to heart. </a:t>
            </a:r>
          </a:p>
        </p:txBody>
      </p:sp>
      <p:pic>
        <p:nvPicPr>
          <p:cNvPr id="28675" name="Picture 3" descr="MCj04366320000[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flipH="1">
            <a:off x="205581" y="1371600"/>
            <a:ext cx="2209799" cy="48006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txBox="1">
            <a:spLocks noChangeArrowheads="1"/>
          </p:cNvSpPr>
          <p:nvPr/>
        </p:nvSpPr>
        <p:spPr bwMode="auto">
          <a:xfrm>
            <a:off x="2838449" y="2133600"/>
            <a:ext cx="6305551" cy="2819400"/>
          </a:xfrm>
          <a:prstGeom prst="rect">
            <a:avLst/>
          </a:prstGeom>
          <a:solidFill>
            <a:srgbClr val="00B050"/>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2400" kern="1200">
                <a:solidFill>
                  <a:schemeClr val="tx1"/>
                </a:solidFill>
                <a:latin typeface="+mn-lt"/>
                <a:ea typeface="+mn-ea"/>
                <a:cs typeface="+mn-cs"/>
              </a:defRPr>
            </a:lvl1pPr>
            <a:lvl2pPr marL="457200" indent="0" algn="ctr" rtl="0" fontAlgn="base">
              <a:spcBef>
                <a:spcPct val="20000"/>
              </a:spcBef>
              <a:spcAft>
                <a:spcPct val="0"/>
              </a:spcAft>
              <a:buNone/>
              <a:defRPr sz="2000" kern="1200">
                <a:solidFill>
                  <a:schemeClr val="tx1"/>
                </a:solidFill>
                <a:latin typeface="+mn-lt"/>
                <a:ea typeface="+mn-ea"/>
                <a:cs typeface="+mn-cs"/>
              </a:defRPr>
            </a:lvl2pPr>
            <a:lvl3pPr marL="914400" indent="0" algn="ctr" rtl="0" fontAlgn="base">
              <a:spcBef>
                <a:spcPct val="20000"/>
              </a:spcBef>
              <a:spcAft>
                <a:spcPct val="0"/>
              </a:spcAft>
              <a:buNone/>
              <a:defRPr sz="1800" kern="1200">
                <a:solidFill>
                  <a:schemeClr val="tx1"/>
                </a:solidFill>
                <a:latin typeface="+mn-lt"/>
                <a:ea typeface="+mn-ea"/>
                <a:cs typeface="+mn-cs"/>
              </a:defRPr>
            </a:lvl3pPr>
            <a:lvl4pPr marL="1371600" indent="0" algn="ctr" rtl="0" fontAlgn="base">
              <a:spcBef>
                <a:spcPct val="20000"/>
              </a:spcBef>
              <a:spcAft>
                <a:spcPct val="0"/>
              </a:spcAft>
              <a:buNone/>
              <a:defRPr sz="1600" kern="1200">
                <a:solidFill>
                  <a:schemeClr val="tx1"/>
                </a:solidFill>
                <a:latin typeface="+mn-lt"/>
                <a:ea typeface="+mn-ea"/>
                <a:cs typeface="+mn-cs"/>
              </a:defRPr>
            </a:lvl4pPr>
            <a:lvl5pPr marL="1828800" indent="0" algn="ctr" rtl="0" fontAlgn="base">
              <a:spcBef>
                <a:spcPct val="20000"/>
              </a:spcBef>
              <a:spcAft>
                <a:spcPct val="0"/>
              </a:spcAf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en-US" sz="3600" dirty="0" smtClean="0">
                <a:latin typeface="Comic Sans MS" panose="030F0702030302020204" pitchFamily="66" charset="0"/>
              </a:rPr>
              <a:t>And all the Egyptians dug along the Nile to get drinking water, because they could not drink the water of the river.</a:t>
            </a:r>
            <a:endParaRPr lang="en-US" altLang="en-US" sz="3600" dirty="0">
              <a:latin typeface="Comic Sans MS" panose="030F0702030302020204" pitchFamily="66" charset="0"/>
            </a:endParaRPr>
          </a:p>
        </p:txBody>
      </p:sp>
      <p:pic>
        <p:nvPicPr>
          <p:cNvPr id="8" name="Picture 6" descr="MCj0404325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1" y="4816049"/>
            <a:ext cx="1408112" cy="205719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MCj0404325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01841" y="4832350"/>
            <a:ext cx="1408112" cy="205719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MCj0404325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69881" y="4800809"/>
            <a:ext cx="1408112" cy="20571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ard-heart.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95783" y="2889315"/>
            <a:ext cx="629393" cy="5157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email">
            <a:alphaModFix amt="80000"/>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1981200"/>
            <a:ext cx="8534400" cy="3657600"/>
          </a:xfrm>
        </p:spPr>
        <p:txBody>
          <a:bodyPr>
            <a:noAutofit/>
          </a:bodyPr>
          <a:lstStyle/>
          <a:p>
            <a:pPr fontAlgn="auto">
              <a:spcAft>
                <a:spcPts val="0"/>
              </a:spcAft>
              <a:defRPr/>
            </a:pPr>
            <a:r>
              <a:rPr lang="en-US" sz="8800" b="1" dirty="0" smtClean="0">
                <a:latin typeface="Arial" pitchFamily="34" charset="0"/>
                <a:ea typeface="+mj-ea"/>
                <a:cs typeface="Arial" pitchFamily="34" charset="0"/>
              </a:rPr>
              <a:t>Aaron to Speak </a:t>
            </a:r>
            <a:br>
              <a:rPr lang="en-US" sz="8800" b="1" dirty="0" smtClean="0">
                <a:latin typeface="Arial" pitchFamily="34" charset="0"/>
                <a:ea typeface="+mj-ea"/>
                <a:cs typeface="Arial" pitchFamily="34" charset="0"/>
              </a:rPr>
            </a:br>
            <a:r>
              <a:rPr lang="en-US" sz="8800" b="1" dirty="0" smtClean="0">
                <a:latin typeface="Arial" pitchFamily="34" charset="0"/>
                <a:ea typeface="+mj-ea"/>
                <a:cs typeface="Arial" pitchFamily="34" charset="0"/>
              </a:rPr>
              <a:t>for Moses</a:t>
            </a:r>
            <a:r>
              <a:rPr lang="en-US" sz="8800" dirty="0" smtClean="0">
                <a:latin typeface="Arial" pitchFamily="34" charset="0"/>
                <a:ea typeface="+mj-ea"/>
                <a:cs typeface="Arial" pitchFamily="34" charset="0"/>
              </a:rPr>
              <a:t/>
            </a:r>
            <a:br>
              <a:rPr lang="en-US" sz="8800" dirty="0" smtClean="0">
                <a:latin typeface="Arial" pitchFamily="34" charset="0"/>
                <a:ea typeface="+mj-ea"/>
                <a:cs typeface="Arial" pitchFamily="34" charset="0"/>
              </a:rPr>
            </a:br>
            <a:endParaRPr lang="en-US" sz="8800" dirty="0">
              <a:latin typeface="Arial" pitchFamily="34" charset="0"/>
              <a:ea typeface="+mj-ea"/>
              <a:cs typeface="Arial" pitchFamily="34" charset="0"/>
            </a:endParaRPr>
          </a:p>
        </p:txBody>
      </p:sp>
    </p:spTree>
    <p:extLst>
      <p:ext uri="{BB962C8B-B14F-4D97-AF65-F5344CB8AC3E}">
        <p14:creationId xmlns:p14="http://schemas.microsoft.com/office/powerpoint/2010/main" val="23606184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j0195530"/>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3191"/>
          <a:stretch/>
        </p:blipFill>
        <p:spPr bwMode="auto">
          <a:xfrm>
            <a:off x="20053" y="722811"/>
            <a:ext cx="9144000" cy="6096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s?t=11726499353546131844&amp;pid=23296&amp;ppid=5"/>
          <p:cNvPicPr>
            <a:picLocks noGrp="1" noChangeAspect="1" noChangeArrowheads="1"/>
          </p:cNvPicPr>
          <p:nvPr>
            <p:ph type="body" idx="1"/>
          </p:nvPr>
        </p:nvPicPr>
        <p:blipFill>
          <a:blip r:embed="rId3">
            <a:extLst>
              <a:ext uri="{28A0092B-C50C-407E-A947-70E740481C1C}">
                <a14:useLocalDpi xmlns:a14="http://schemas.microsoft.com/office/drawing/2010/main"/>
              </a:ext>
            </a:extLst>
          </a:blip>
          <a:srcRect/>
          <a:stretch>
            <a:fillRect/>
          </a:stretch>
        </p:blipFill>
        <p:spPr>
          <a:xfrm>
            <a:off x="381000" y="4468504"/>
            <a:ext cx="1066800" cy="235574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AutoShape 5"/>
          <p:cNvSpPr>
            <a:spLocks noChangeArrowheads="1"/>
          </p:cNvSpPr>
          <p:nvPr/>
        </p:nvSpPr>
        <p:spPr bwMode="auto">
          <a:xfrm>
            <a:off x="2286001" y="4617642"/>
            <a:ext cx="7239000" cy="1792689"/>
          </a:xfrm>
          <a:prstGeom prst="wedgeEllipseCallout">
            <a:avLst>
              <a:gd name="adj1" fmla="val -66484"/>
              <a:gd name="adj2" fmla="val -2023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0000"/>
              </a:lnSpc>
              <a:spcBef>
                <a:spcPct val="20000"/>
              </a:spcBef>
            </a:pPr>
            <a:r>
              <a:rPr lang="en-US" altLang="en-US" sz="3600" dirty="0"/>
              <a:t>Since I speak with faltering lips, why would Pharaoh listen to me? </a:t>
            </a:r>
          </a:p>
        </p:txBody>
      </p:sp>
      <p:sp>
        <p:nvSpPr>
          <p:cNvPr id="2" name="Rectangle 1"/>
          <p:cNvSpPr/>
          <p:nvPr/>
        </p:nvSpPr>
        <p:spPr>
          <a:xfrm>
            <a:off x="0" y="-7476"/>
            <a:ext cx="9116705" cy="1200329"/>
          </a:xfrm>
          <a:prstGeom prst="rect">
            <a:avLst/>
          </a:prstGeom>
          <a:solidFill>
            <a:schemeClr val="accent6">
              <a:lumMod val="75000"/>
            </a:schemeClr>
          </a:solidFill>
          <a:ln>
            <a:solidFill>
              <a:schemeClr val="accent6">
                <a:lumMod val="40000"/>
                <a:lumOff val="60000"/>
              </a:schemeClr>
            </a:solidFill>
          </a:ln>
        </p:spPr>
        <p:txBody>
          <a:bodyPr wrap="square">
            <a:spAutoFit/>
          </a:bodyPr>
          <a:lstStyle/>
          <a:p>
            <a:pPr algn="ctr"/>
            <a:r>
              <a:rPr lang="en-US" altLang="en-US" sz="3600" dirty="0" smtClean="0">
                <a:solidFill>
                  <a:schemeClr val="accent3">
                    <a:lumMod val="95000"/>
                  </a:schemeClr>
                </a:solidFill>
              </a:rPr>
              <a:t>Now when the LORD spoke to Moses in Egypt, he said to him, </a:t>
            </a:r>
            <a:endParaRPr lang="en-US" sz="3600" dirty="0">
              <a:solidFill>
                <a:schemeClr val="accent3">
                  <a:lumMod val="95000"/>
                </a:schemeClr>
              </a:solidFill>
            </a:endParaRPr>
          </a:p>
        </p:txBody>
      </p:sp>
      <p:sp>
        <p:nvSpPr>
          <p:cNvPr id="7" name="AutoShape 5"/>
          <p:cNvSpPr>
            <a:spLocks noChangeArrowheads="1"/>
          </p:cNvSpPr>
          <p:nvPr/>
        </p:nvSpPr>
        <p:spPr bwMode="auto">
          <a:xfrm>
            <a:off x="1447800" y="1428321"/>
            <a:ext cx="8153399" cy="1924479"/>
          </a:xfrm>
          <a:prstGeom prst="wedgeEllipseCallout">
            <a:avLst>
              <a:gd name="adj1" fmla="val 38311"/>
              <a:gd name="adj2" fmla="val -83665"/>
            </a:avLst>
          </a:prstGeom>
          <a:solidFill>
            <a:schemeClr val="accent6">
              <a:lumMod val="75000"/>
            </a:schemeClr>
          </a:solidFill>
          <a:ln w="9525">
            <a:solidFill>
              <a:schemeClr val="accent1">
                <a:lumMod val="75000"/>
              </a:schemeClr>
            </a:solidFill>
            <a:miter lim="800000"/>
            <a:headEnd/>
            <a:tailEnd/>
          </a:ln>
          <a:effectLst/>
        </p:spPr>
        <p:txBody>
          <a:bodyPr/>
          <a:lstStyle/>
          <a:p>
            <a:pPr algn="ctr">
              <a:lnSpc>
                <a:spcPct val="80000"/>
              </a:lnSpc>
              <a:spcBef>
                <a:spcPct val="20000"/>
              </a:spcBef>
            </a:pPr>
            <a:r>
              <a:rPr lang="en-US" altLang="en-US" sz="3600" dirty="0" smtClean="0">
                <a:solidFill>
                  <a:schemeClr val="accent3">
                    <a:lumMod val="95000"/>
                  </a:schemeClr>
                </a:solidFill>
              </a:rPr>
              <a:t>I am the LORD. </a:t>
            </a:r>
          </a:p>
          <a:p>
            <a:pPr algn="ctr">
              <a:lnSpc>
                <a:spcPct val="80000"/>
              </a:lnSpc>
              <a:spcBef>
                <a:spcPct val="20000"/>
              </a:spcBef>
            </a:pPr>
            <a:r>
              <a:rPr lang="en-US" altLang="en-US" sz="3600" dirty="0" smtClean="0">
                <a:solidFill>
                  <a:schemeClr val="accent3">
                    <a:lumMod val="95000"/>
                  </a:schemeClr>
                </a:solidFill>
              </a:rPr>
              <a:t>Tell Pharaoh king of Egypt everything I tell you.</a:t>
            </a:r>
            <a:br>
              <a:rPr lang="en-US" altLang="en-US" sz="3600" dirty="0" smtClean="0">
                <a:solidFill>
                  <a:schemeClr val="accent3">
                    <a:lumMod val="95000"/>
                  </a:schemeClr>
                </a:solidFill>
              </a:rPr>
            </a:br>
            <a:endParaRPr lang="en-US" altLang="en-US" sz="3600" dirty="0">
              <a:solidFill>
                <a:schemeClr val="accent3">
                  <a:lumMod val="95000"/>
                </a:schemeClr>
              </a:solidFill>
            </a:endParaRPr>
          </a:p>
        </p:txBody>
      </p:sp>
      <p:sp>
        <p:nvSpPr>
          <p:cNvPr id="4099" name="Rectangle 3"/>
          <p:cNvSpPr>
            <a:spLocks noGrp="1" noChangeArrowheads="1"/>
          </p:cNvSpPr>
          <p:nvPr>
            <p:ph type="title"/>
          </p:nvPr>
        </p:nvSpPr>
        <p:spPr>
          <a:xfrm>
            <a:off x="2718749" y="3675762"/>
            <a:ext cx="6373504" cy="1066800"/>
          </a:xfrm>
          <a:solidFill>
            <a:schemeClr val="accent5">
              <a:lumMod val="90000"/>
            </a:schemeClr>
          </a:solidFill>
          <a:ln>
            <a:solidFill>
              <a:schemeClr val="tx1"/>
            </a:solidFill>
          </a:ln>
        </p:spPr>
        <p:txBody>
          <a:bodyPr/>
          <a:lstStyle/>
          <a:p>
            <a:r>
              <a:rPr lang="en-US" altLang="en-US" sz="3600" dirty="0" smtClean="0"/>
              <a:t>But Moses said to the LORD,</a:t>
            </a:r>
            <a:endParaRPr lang="en-US" altLang="en-US" sz="3600" dirty="0"/>
          </a:p>
        </p:txBody>
      </p:sp>
    </p:spTree>
    <p:extLst>
      <p:ext uri="{BB962C8B-B14F-4D97-AF65-F5344CB8AC3E}">
        <p14:creationId xmlns:p14="http://schemas.microsoft.com/office/powerpoint/2010/main" val="30725459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0"/>
            <a:ext cx="9144001" cy="6858000"/>
          </a:xfrm>
          <a:prstGeom prst="rect">
            <a:avLst/>
          </a:prstGeom>
          <a:ln>
            <a:noFill/>
          </a:ln>
        </p:spPr>
      </p:pic>
      <p:sp>
        <p:nvSpPr>
          <p:cNvPr id="7172" name="Rectangle 4"/>
          <p:cNvSpPr>
            <a:spLocks noGrp="1" noChangeArrowheads="1"/>
          </p:cNvSpPr>
          <p:nvPr>
            <p:ph type="title"/>
          </p:nvPr>
        </p:nvSpPr>
        <p:spPr>
          <a:xfrm>
            <a:off x="548708" y="909665"/>
            <a:ext cx="8595292" cy="5038669"/>
          </a:xfrm>
          <a:noFill/>
          <a:ln>
            <a:noFill/>
          </a:ln>
        </p:spPr>
        <p:txBody>
          <a:bodyPr/>
          <a:lstStyle/>
          <a:p>
            <a:pPr algn="l"/>
            <a:r>
              <a:rPr lang="en-US" altLang="en-US" sz="4800" b="1" dirty="0" smtClean="0">
                <a:latin typeface="Aparajita" panose="020B0604020202020204" pitchFamily="34" charset="0"/>
                <a:cs typeface="Aparajita" panose="020B0604020202020204" pitchFamily="34" charset="0"/>
              </a:rPr>
              <a:t>     		Then </a:t>
            </a:r>
            <a:r>
              <a:rPr lang="en-US" altLang="en-US" sz="4800" b="1" dirty="0">
                <a:latin typeface="Aparajita" panose="020B0604020202020204" pitchFamily="34" charset="0"/>
                <a:cs typeface="Aparajita" panose="020B0604020202020204" pitchFamily="34" charset="0"/>
              </a:rPr>
              <a:t>the LORD </a:t>
            </a:r>
            <a:r>
              <a:rPr lang="en-US" altLang="en-US" sz="4800" b="1" dirty="0" smtClean="0">
                <a:latin typeface="Aparajita" panose="020B0604020202020204" pitchFamily="34" charset="0"/>
                <a:cs typeface="Aparajita" panose="020B0604020202020204" pitchFamily="34" charset="0"/>
              </a:rPr>
              <a:t/>
            </a:r>
            <a:br>
              <a:rPr lang="en-US" altLang="en-US" sz="4800" b="1" dirty="0" smtClean="0">
                <a:latin typeface="Aparajita" panose="020B0604020202020204" pitchFamily="34" charset="0"/>
                <a:cs typeface="Aparajita" panose="020B0604020202020204" pitchFamily="34" charset="0"/>
              </a:rPr>
            </a:br>
            <a:r>
              <a:rPr lang="en-US" altLang="en-US" sz="4800" b="1" dirty="0" smtClean="0">
                <a:latin typeface="Aparajita" panose="020B0604020202020204" pitchFamily="34" charset="0"/>
                <a:cs typeface="Aparajita" panose="020B0604020202020204" pitchFamily="34" charset="0"/>
              </a:rPr>
              <a:t>     			said </a:t>
            </a:r>
            <a:r>
              <a:rPr lang="en-US" altLang="en-US" sz="4800" b="1" dirty="0">
                <a:latin typeface="Aparajita" panose="020B0604020202020204" pitchFamily="34" charset="0"/>
                <a:cs typeface="Aparajita" panose="020B0604020202020204" pitchFamily="34" charset="0"/>
              </a:rPr>
              <a:t>to Moses, </a:t>
            </a:r>
            <a:r>
              <a:rPr lang="en-US" altLang="en-US" sz="4800" b="1" dirty="0" smtClean="0">
                <a:latin typeface="Aparajita" panose="020B0604020202020204" pitchFamily="34" charset="0"/>
                <a:cs typeface="Aparajita" panose="020B0604020202020204" pitchFamily="34" charset="0"/>
              </a:rPr>
              <a:t/>
            </a:r>
            <a:br>
              <a:rPr lang="en-US" altLang="en-US" sz="4800" b="1" dirty="0" smtClean="0">
                <a:latin typeface="Aparajita" panose="020B0604020202020204" pitchFamily="34" charset="0"/>
                <a:cs typeface="Aparajita" panose="020B0604020202020204" pitchFamily="34" charset="0"/>
              </a:rPr>
            </a:br>
            <a:r>
              <a:rPr lang="en-US" altLang="en-US" sz="4800" b="1" dirty="0" smtClean="0">
                <a:latin typeface="Aparajita" panose="020B0604020202020204" pitchFamily="34" charset="0"/>
                <a:cs typeface="Aparajita" panose="020B0604020202020204" pitchFamily="34" charset="0"/>
              </a:rPr>
              <a:t>		"</a:t>
            </a:r>
            <a:r>
              <a:rPr lang="en-US" altLang="en-US" sz="4800" b="1" dirty="0">
                <a:latin typeface="Aparajita" panose="020B0604020202020204" pitchFamily="34" charset="0"/>
                <a:cs typeface="Aparajita" panose="020B0604020202020204" pitchFamily="34" charset="0"/>
              </a:rPr>
              <a:t>See, I have made you </a:t>
            </a:r>
            <a:r>
              <a:rPr lang="en-US" altLang="en-US" sz="4800" b="1" dirty="0" smtClean="0">
                <a:latin typeface="Aparajita" panose="020B0604020202020204" pitchFamily="34" charset="0"/>
                <a:cs typeface="Aparajita" panose="020B0604020202020204" pitchFamily="34" charset="0"/>
              </a:rPr>
              <a:t/>
            </a:r>
            <a:br>
              <a:rPr lang="en-US" altLang="en-US" sz="4800" b="1" dirty="0" smtClean="0">
                <a:latin typeface="Aparajita" panose="020B0604020202020204" pitchFamily="34" charset="0"/>
                <a:cs typeface="Aparajita" panose="020B0604020202020204" pitchFamily="34" charset="0"/>
              </a:rPr>
            </a:br>
            <a:r>
              <a:rPr lang="en-US" altLang="en-US" sz="4800" b="1" dirty="0" smtClean="0">
                <a:latin typeface="Aparajita" panose="020B0604020202020204" pitchFamily="34" charset="0"/>
                <a:cs typeface="Aparajita" panose="020B0604020202020204" pitchFamily="34" charset="0"/>
              </a:rPr>
              <a:t>		    like </a:t>
            </a:r>
            <a:r>
              <a:rPr lang="en-US" altLang="en-US" sz="4800" b="1" dirty="0">
                <a:latin typeface="Aparajita" panose="020B0604020202020204" pitchFamily="34" charset="0"/>
                <a:cs typeface="Aparajita" panose="020B0604020202020204" pitchFamily="34" charset="0"/>
              </a:rPr>
              <a:t>God to Pharaoh</a:t>
            </a:r>
            <a:r>
              <a:rPr lang="en-US" altLang="en-US" sz="4800" b="1" dirty="0" smtClean="0">
                <a:latin typeface="Aparajita" panose="020B0604020202020204" pitchFamily="34" charset="0"/>
                <a:cs typeface="Aparajita" panose="020B0604020202020204" pitchFamily="34" charset="0"/>
              </a:rPr>
              <a:t>,   </a:t>
            </a:r>
            <a:br>
              <a:rPr lang="en-US" altLang="en-US" sz="4800" b="1" dirty="0" smtClean="0">
                <a:latin typeface="Aparajita" panose="020B0604020202020204" pitchFamily="34" charset="0"/>
                <a:cs typeface="Aparajita" panose="020B0604020202020204" pitchFamily="34" charset="0"/>
              </a:rPr>
            </a:br>
            <a:r>
              <a:rPr lang="en-US" altLang="en-US" sz="4800" b="1" dirty="0" smtClean="0">
                <a:latin typeface="Aparajita" panose="020B0604020202020204" pitchFamily="34" charset="0"/>
                <a:cs typeface="Aparajita" panose="020B0604020202020204" pitchFamily="34" charset="0"/>
              </a:rPr>
              <a:t/>
            </a:r>
            <a:br>
              <a:rPr lang="en-US" altLang="en-US" sz="4800" b="1" dirty="0" smtClean="0">
                <a:latin typeface="Aparajita" panose="020B0604020202020204" pitchFamily="34" charset="0"/>
                <a:cs typeface="Aparajita" panose="020B0604020202020204" pitchFamily="34" charset="0"/>
              </a:rPr>
            </a:br>
            <a:r>
              <a:rPr lang="en-US" altLang="en-US" sz="4800" b="1" dirty="0" smtClean="0">
                <a:latin typeface="Aparajita" panose="020B0604020202020204" pitchFamily="34" charset="0"/>
                <a:cs typeface="Aparajita" panose="020B0604020202020204" pitchFamily="34" charset="0"/>
              </a:rPr>
              <a:t>and </a:t>
            </a:r>
            <a:r>
              <a:rPr lang="en-US" altLang="en-US" sz="4800" b="1" dirty="0">
                <a:latin typeface="Aparajita" panose="020B0604020202020204" pitchFamily="34" charset="0"/>
                <a:cs typeface="Aparajita" panose="020B0604020202020204" pitchFamily="34" charset="0"/>
              </a:rPr>
              <a:t>your </a:t>
            </a:r>
            <a:r>
              <a:rPr lang="en-US" altLang="en-US" sz="4800" b="1" dirty="0" smtClean="0">
                <a:latin typeface="Aparajita" panose="020B0604020202020204" pitchFamily="34" charset="0"/>
                <a:cs typeface="Aparajita" panose="020B0604020202020204" pitchFamily="34" charset="0"/>
              </a:rPr>
              <a:t>brother Aaron </a:t>
            </a:r>
            <a:br>
              <a:rPr lang="en-US" altLang="en-US" sz="4800" b="1" dirty="0" smtClean="0">
                <a:latin typeface="Aparajita" panose="020B0604020202020204" pitchFamily="34" charset="0"/>
                <a:cs typeface="Aparajita" panose="020B0604020202020204" pitchFamily="34" charset="0"/>
              </a:rPr>
            </a:br>
            <a:r>
              <a:rPr lang="en-US" altLang="en-US" sz="4800" b="1" dirty="0" smtClean="0">
                <a:latin typeface="Aparajita" panose="020B0604020202020204" pitchFamily="34" charset="0"/>
                <a:cs typeface="Aparajita" panose="020B0604020202020204" pitchFamily="34" charset="0"/>
              </a:rPr>
              <a:t>will </a:t>
            </a:r>
            <a:r>
              <a:rPr lang="en-US" altLang="en-US" sz="4800" b="1" dirty="0">
                <a:latin typeface="Aparajita" panose="020B0604020202020204" pitchFamily="34" charset="0"/>
                <a:cs typeface="Aparajita" panose="020B0604020202020204" pitchFamily="34" charset="0"/>
              </a:rPr>
              <a:t>be your prophet. </a:t>
            </a:r>
          </a:p>
        </p:txBody>
      </p:sp>
      <p:pic>
        <p:nvPicPr>
          <p:cNvPr id="7180" name="Picture 12" descr="ts?t=11726499353546131844&amp;pid=23296&amp;ppid=5"/>
          <p:cNvPicPr>
            <a:picLocks noGrp="1" noChangeAspect="1" noChangeArrowheads="1"/>
          </p:cNvPicPr>
          <p:nvPr>
            <p:ph type="body" idx="1"/>
          </p:nvPr>
        </p:nvPicPr>
        <p:blipFill>
          <a:blip r:embed="rId4">
            <a:extLst>
              <a:ext uri="{28A0092B-C50C-407E-A947-70E740481C1C}">
                <a14:useLocalDpi xmlns:a14="http://schemas.microsoft.com/office/drawing/2010/main"/>
              </a:ext>
            </a:extLst>
          </a:blip>
          <a:srcRect/>
          <a:stretch>
            <a:fillRect/>
          </a:stretch>
        </p:blipFill>
        <p:spPr>
          <a:xfrm>
            <a:off x="838200" y="618996"/>
            <a:ext cx="1210489" cy="30630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4" descr="MCj0436632000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251995" y="457200"/>
            <a:ext cx="1390788" cy="32317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bible_joel.gif"/>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5855768" y="3688900"/>
            <a:ext cx="1396227" cy="31978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5" name="Rectangle 17"/>
          <p:cNvSpPr>
            <a:spLocks noChangeArrowheads="1"/>
          </p:cNvSpPr>
          <p:nvPr/>
        </p:nvSpPr>
        <p:spPr bwMode="auto">
          <a:xfrm>
            <a:off x="0" y="0"/>
            <a:ext cx="9144000" cy="6858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2" name="Rectangle 4"/>
          <p:cNvSpPr>
            <a:spLocks noGrp="1" noChangeArrowheads="1"/>
          </p:cNvSpPr>
          <p:nvPr>
            <p:ph type="title"/>
          </p:nvPr>
        </p:nvSpPr>
        <p:spPr>
          <a:xfrm>
            <a:off x="0" y="4548"/>
            <a:ext cx="3276600" cy="6853451"/>
          </a:xfrm>
          <a:ln>
            <a:solidFill>
              <a:schemeClr val="tx1">
                <a:lumMod val="50000"/>
                <a:lumOff val="50000"/>
              </a:schemeClr>
            </a:solidFill>
          </a:ln>
        </p:spPr>
        <p:txBody>
          <a:bodyPr/>
          <a:lstStyle/>
          <a:p>
            <a:r>
              <a:rPr lang="en-US" altLang="en-US" sz="3600" dirty="0" smtClean="0"/>
              <a:t>You </a:t>
            </a:r>
            <a:r>
              <a:rPr lang="en-US" altLang="en-US" sz="3600" dirty="0"/>
              <a:t>are to </a:t>
            </a:r>
            <a:r>
              <a:rPr lang="en-US" altLang="en-US" sz="3600" dirty="0" smtClean="0"/>
              <a:t>say everything </a:t>
            </a:r>
            <a:r>
              <a:rPr lang="en-US" altLang="en-US" sz="3600" dirty="0"/>
              <a:t>I command you, </a:t>
            </a:r>
            <a:r>
              <a:rPr lang="en-US" altLang="en-US" sz="3600" dirty="0" smtClean="0"/>
              <a:t/>
            </a:r>
            <a:br>
              <a:rPr lang="en-US" altLang="en-US" sz="3600" dirty="0" smtClean="0"/>
            </a:br>
            <a:r>
              <a:rPr lang="en-US" altLang="en-US" sz="3600" dirty="0" smtClean="0"/>
              <a:t>and </a:t>
            </a:r>
            <a:r>
              <a:rPr lang="en-US" altLang="en-US" sz="3600" dirty="0"/>
              <a:t>your brother Aaron is to tell Pharaoh to let the Israelites go out of his country. </a:t>
            </a:r>
          </a:p>
        </p:txBody>
      </p:sp>
      <p:pic>
        <p:nvPicPr>
          <p:cNvPr id="11" name="Picture 7" descr="Map of Egypt, Egypt Landforms, Egypt Maps, Major Egyptian Cities"/>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36933" t="5765" r="35269" b="9827"/>
          <a:stretch/>
        </p:blipFill>
        <p:spPr bwMode="auto">
          <a:xfrm>
            <a:off x="3276600" y="1"/>
            <a:ext cx="5875362" cy="684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2825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Rectangle 9"/>
          <p:cNvSpPr>
            <a:spLocks noChangeArrowheads="1"/>
          </p:cNvSpPr>
          <p:nvPr/>
        </p:nvSpPr>
        <p:spPr bwMode="auto">
          <a:xfrm>
            <a:off x="0" y="0"/>
            <a:ext cx="9144000" cy="6858000"/>
          </a:xfrm>
          <a:prstGeom prst="rect">
            <a:avLst/>
          </a:prstGeom>
          <a:solidFill>
            <a:srgbClr val="92D050"/>
          </a:solidFill>
          <a:ln w="9525">
            <a:solidFill>
              <a:schemeClr val="tx1"/>
            </a:solidFill>
            <a:miter lim="800000"/>
            <a:headEnd/>
            <a:tailEnd/>
          </a:ln>
          <a:effectLst/>
        </p:spPr>
        <p:txBody>
          <a:bodyPr wrap="none" anchor="ctr"/>
          <a:lstStyle/>
          <a:p>
            <a:endParaRPr lang="en-US"/>
          </a:p>
        </p:txBody>
      </p:sp>
      <p:pic>
        <p:nvPicPr>
          <p:cNvPr id="8194" name="Picture 2" descr="MCj04366320000[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19800" y="213561"/>
            <a:ext cx="2820421" cy="6415839"/>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ular Callout 1"/>
          <p:cNvSpPr/>
          <p:nvPr/>
        </p:nvSpPr>
        <p:spPr>
          <a:xfrm>
            <a:off x="458710" y="1523999"/>
            <a:ext cx="4626214" cy="4816525"/>
          </a:xfrm>
          <a:prstGeom prst="wedgeRoundRectCallout">
            <a:avLst>
              <a:gd name="adj1" fmla="val -57881"/>
              <a:gd name="adj2" fmla="val -74902"/>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3600" b="1" dirty="0" smtClean="0">
                <a:solidFill>
                  <a:schemeClr val="accent3">
                    <a:lumMod val="95000"/>
                  </a:schemeClr>
                </a:solidFill>
              </a:rPr>
              <a:t>But I will harden Pharaoh's heart, and though I multiply my signs and wonders in Egypt, he will not listen to you.</a:t>
            </a:r>
            <a:r>
              <a:rPr lang="en-US" altLang="en-US" sz="2800" b="1" dirty="0" smtClean="0">
                <a:solidFill>
                  <a:schemeClr val="accent3">
                    <a:lumMod val="95000"/>
                  </a:schemeClr>
                </a:solidFill>
              </a:rPr>
              <a:t> </a:t>
            </a:r>
            <a:endParaRPr lang="en-US" sz="3600" b="1" dirty="0">
              <a:solidFill>
                <a:schemeClr val="accent3">
                  <a:lumMod val="95000"/>
                </a:schemeClr>
              </a:solidFill>
            </a:endParaRPr>
          </a:p>
        </p:txBody>
      </p:sp>
      <p:pic>
        <p:nvPicPr>
          <p:cNvPr id="13" name="Picture 12" descr="hard-heart.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15200" y="2133600"/>
            <a:ext cx="1208868"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jocelyn53.files.wordpress.com/2009/10/exodus-israelites-out-of-egypt1.jpg"/>
          <p:cNvPicPr>
            <a:picLocks noChangeAspect="1" noChangeArrowheads="1"/>
          </p:cNvPicPr>
          <p:nvPr/>
        </p:nvPicPr>
        <p:blipFill>
          <a:blip r:embed="rId2" cstate="print"/>
          <a:srcRect/>
          <a:stretch>
            <a:fillRect/>
          </a:stretch>
        </p:blipFill>
        <p:spPr bwMode="auto">
          <a:xfrm>
            <a:off x="4267200" y="1687204"/>
            <a:ext cx="4876800" cy="5192405"/>
          </a:xfrm>
          <a:prstGeom prst="rect">
            <a:avLst/>
          </a:prstGeom>
          <a:noFill/>
          <a:ln w="9525">
            <a:noFill/>
            <a:miter lim="800000"/>
            <a:headEnd/>
            <a:tailEnd/>
          </a:ln>
        </p:spPr>
      </p:pic>
      <p:sp>
        <p:nvSpPr>
          <p:cNvPr id="5" name="Rectangle 6"/>
          <p:cNvSpPr txBox="1">
            <a:spLocks noChangeArrowheads="1"/>
          </p:cNvSpPr>
          <p:nvPr/>
        </p:nvSpPr>
        <p:spPr>
          <a:xfrm>
            <a:off x="0" y="0"/>
            <a:ext cx="9144000" cy="1676400"/>
          </a:xfrm>
          <a:prstGeom prst="rect">
            <a:avLst/>
          </a:prstGeom>
          <a:solidFill>
            <a:srgbClr val="FFFF99"/>
          </a:solidFill>
        </p:spPr>
        <p:txBody>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en-US" altLang="en-US" sz="3600" dirty="0" smtClean="0"/>
              <a:t>Then I will lay my hand on Egypt and with mighty acts of judgment I will bring out my divisions, my people the Israelites.</a:t>
            </a:r>
            <a:endParaRPr lang="en-US" altLang="en-US" sz="3600" dirty="0"/>
          </a:p>
        </p:txBody>
      </p:sp>
      <p:sp>
        <p:nvSpPr>
          <p:cNvPr id="6" name="Rectangle 11"/>
          <p:cNvSpPr>
            <a:spLocks noChangeArrowheads="1"/>
          </p:cNvSpPr>
          <p:nvPr/>
        </p:nvSpPr>
        <p:spPr bwMode="auto">
          <a:xfrm>
            <a:off x="-14785" y="1687204"/>
            <a:ext cx="4267200" cy="51816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600" dirty="0" smtClean="0"/>
              <a:t>And the Egyptians </a:t>
            </a:r>
          </a:p>
          <a:p>
            <a:pPr algn="ctr"/>
            <a:r>
              <a:rPr lang="en-US" altLang="en-US" sz="3600" dirty="0" smtClean="0"/>
              <a:t>will know that I am </a:t>
            </a:r>
          </a:p>
          <a:p>
            <a:pPr algn="ctr"/>
            <a:r>
              <a:rPr lang="en-US" altLang="en-US" sz="3600" dirty="0" smtClean="0"/>
              <a:t>the LORD </a:t>
            </a:r>
          </a:p>
          <a:p>
            <a:pPr algn="ctr"/>
            <a:r>
              <a:rPr lang="en-US" altLang="en-US" sz="3600" dirty="0" smtClean="0"/>
              <a:t>when I stretch out </a:t>
            </a:r>
          </a:p>
          <a:p>
            <a:pPr algn="ctr"/>
            <a:r>
              <a:rPr lang="en-US" altLang="en-US" sz="3600" dirty="0" smtClean="0"/>
              <a:t>my hand </a:t>
            </a:r>
          </a:p>
          <a:p>
            <a:pPr algn="ctr"/>
            <a:r>
              <a:rPr lang="en-US" altLang="en-US" sz="3600" dirty="0" smtClean="0"/>
              <a:t>against Egypt and </a:t>
            </a:r>
          </a:p>
          <a:p>
            <a:pPr algn="ctr"/>
            <a:r>
              <a:rPr lang="en-US" altLang="en-US" sz="3600" dirty="0" smtClean="0"/>
              <a:t>bring the Israelites </a:t>
            </a:r>
          </a:p>
          <a:p>
            <a:pPr algn="ctr"/>
            <a:r>
              <a:rPr lang="en-US" altLang="en-US" sz="3600" dirty="0" smtClean="0"/>
              <a:t>out of it.</a:t>
            </a:r>
          </a:p>
        </p:txBody>
      </p:sp>
    </p:spTree>
    <p:extLst>
      <p:ext uri="{BB962C8B-B14F-4D97-AF65-F5344CB8AC3E}">
        <p14:creationId xmlns:p14="http://schemas.microsoft.com/office/powerpoint/2010/main" val="30825155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6858000"/>
          </a:xfrm>
        </p:spPr>
        <p:txBody>
          <a:bodyPr/>
          <a:lstStyle/>
          <a:p>
            <a:pPr algn="l"/>
            <a:r>
              <a:rPr lang="en-US" altLang="en-US" sz="3600" b="1" dirty="0" smtClean="0"/>
              <a:t>Moses </a:t>
            </a:r>
            <a:r>
              <a:rPr lang="en-US" altLang="en-US" sz="3600" b="1" dirty="0"/>
              <a:t>and Aaron did </a:t>
            </a:r>
            <a:r>
              <a:rPr lang="en-US" altLang="en-US" sz="3600" b="1" dirty="0" smtClean="0"/>
              <a:t/>
            </a:r>
            <a:br>
              <a:rPr lang="en-US" altLang="en-US" sz="3600" b="1" dirty="0" smtClean="0"/>
            </a:br>
            <a:r>
              <a:rPr lang="en-US" altLang="en-US" sz="3600" b="1" dirty="0" smtClean="0"/>
              <a:t>just </a:t>
            </a:r>
            <a:r>
              <a:rPr lang="en-US" altLang="en-US" sz="3600" b="1" dirty="0"/>
              <a:t>as the </a:t>
            </a:r>
            <a:r>
              <a:rPr lang="en-US" altLang="en-US" sz="3600" b="1" dirty="0" smtClean="0"/>
              <a:t>LORD </a:t>
            </a:r>
            <a:br>
              <a:rPr lang="en-US" altLang="en-US" sz="3600" b="1" dirty="0" smtClean="0"/>
            </a:br>
            <a:r>
              <a:rPr lang="en-US" altLang="en-US" sz="3600" b="1" dirty="0" smtClean="0"/>
              <a:t>commanded </a:t>
            </a:r>
            <a:r>
              <a:rPr lang="en-US" altLang="en-US" sz="3600" b="1" dirty="0"/>
              <a:t>them.  </a:t>
            </a:r>
            <a:r>
              <a:rPr lang="en-US" altLang="en-US" sz="3600" b="1" dirty="0" smtClean="0"/>
              <a:t/>
            </a:r>
            <a:br>
              <a:rPr lang="en-US" altLang="en-US" sz="3600" b="1" dirty="0" smtClean="0"/>
            </a:br>
            <a:r>
              <a:rPr lang="en-US" altLang="en-US" sz="3600" b="1" dirty="0" smtClean="0"/>
              <a:t/>
            </a:r>
            <a:br>
              <a:rPr lang="en-US" altLang="en-US" sz="3600" b="1" dirty="0" smtClean="0"/>
            </a:br>
            <a:r>
              <a:rPr lang="en-US" altLang="en-US" sz="3600" b="1" dirty="0" smtClean="0"/>
              <a:t>Moses </a:t>
            </a:r>
            <a:r>
              <a:rPr lang="en-US" altLang="en-US" sz="3600" b="1" dirty="0"/>
              <a:t>was </a:t>
            </a:r>
            <a:r>
              <a:rPr lang="en-US" altLang="en-US" sz="3600" b="1" dirty="0" smtClean="0"/>
              <a:t>80 </a:t>
            </a:r>
            <a:r>
              <a:rPr lang="en-US" altLang="en-US" sz="3600" b="1" dirty="0"/>
              <a:t>years old </a:t>
            </a:r>
            <a:r>
              <a:rPr lang="en-US" altLang="en-US" sz="3600" b="1" dirty="0" smtClean="0"/>
              <a:t/>
            </a:r>
            <a:br>
              <a:rPr lang="en-US" altLang="en-US" sz="3600" b="1" dirty="0" smtClean="0"/>
            </a:br>
            <a:r>
              <a:rPr lang="en-US" altLang="en-US" sz="3600" b="1" dirty="0"/>
              <a:t/>
            </a:r>
            <a:br>
              <a:rPr lang="en-US" altLang="en-US" sz="3600" b="1" dirty="0"/>
            </a:br>
            <a:r>
              <a:rPr lang="en-US" altLang="en-US" sz="3600" b="1" dirty="0" smtClean="0"/>
              <a:t>					</a:t>
            </a:r>
            <a:br>
              <a:rPr lang="en-US" altLang="en-US" sz="3600" b="1" dirty="0" smtClean="0"/>
            </a:br>
            <a:r>
              <a:rPr lang="en-US" altLang="en-US" sz="3600" b="1" dirty="0"/>
              <a:t/>
            </a:r>
            <a:br>
              <a:rPr lang="en-US" altLang="en-US" sz="3600" b="1" dirty="0"/>
            </a:br>
            <a:r>
              <a:rPr lang="en-US" altLang="en-US" sz="3600" b="1" dirty="0" smtClean="0"/>
              <a:t>					and </a:t>
            </a:r>
            <a:r>
              <a:rPr lang="en-US" altLang="en-US" sz="3600" b="1" dirty="0"/>
              <a:t>Aaron </a:t>
            </a:r>
            <a:r>
              <a:rPr lang="en-US" altLang="en-US" sz="3600" b="1" dirty="0" smtClean="0"/>
              <a:t>83</a:t>
            </a:r>
            <a:r>
              <a:rPr lang="en-US" altLang="en-US" sz="3600" b="1" dirty="0"/>
              <a:t/>
            </a:r>
            <a:br>
              <a:rPr lang="en-US" altLang="en-US" sz="3600" b="1" dirty="0"/>
            </a:br>
            <a:r>
              <a:rPr lang="en-US" altLang="en-US" sz="3600" b="1" dirty="0" smtClean="0"/>
              <a:t/>
            </a:r>
            <a:br>
              <a:rPr lang="en-US" altLang="en-US" sz="3600" b="1" dirty="0" smtClean="0"/>
            </a:br>
            <a:r>
              <a:rPr lang="en-US" altLang="en-US" sz="3600" b="1" dirty="0" smtClean="0"/>
              <a:t> 	when </a:t>
            </a:r>
            <a:r>
              <a:rPr lang="en-US" altLang="en-US" sz="3600" b="1" dirty="0"/>
              <a:t>they spoke to Pharaoh. </a:t>
            </a:r>
            <a:br>
              <a:rPr lang="en-US" altLang="en-US" sz="3600" b="1" dirty="0"/>
            </a:br>
            <a:endParaRPr lang="en-US" altLang="en-US" sz="3600" b="1" dirty="0"/>
          </a:p>
        </p:txBody>
      </p:sp>
      <p:pic>
        <p:nvPicPr>
          <p:cNvPr id="10243" name="Picture 3" descr="ts?t=11726499353546131844&amp;pid=23296&amp;ppid=5"/>
          <p:cNvPicPr>
            <a:picLocks noGrp="1" noChangeAspect="1" noChangeArrowheads="1"/>
          </p:cNvPicPr>
          <p:nvPr>
            <p:ph type="body" idx="1"/>
          </p:nvPr>
        </p:nvPicPr>
        <p:blipFill>
          <a:blip r:embed="rId2">
            <a:extLst>
              <a:ext uri="{28A0092B-C50C-407E-A947-70E740481C1C}">
                <a14:useLocalDpi xmlns:a14="http://schemas.microsoft.com/office/drawing/2010/main"/>
              </a:ext>
            </a:extLst>
          </a:blip>
          <a:srcRect/>
          <a:stretch>
            <a:fillRect/>
          </a:stretch>
        </p:blipFill>
        <p:spPr>
          <a:xfrm>
            <a:off x="5410200" y="152400"/>
            <a:ext cx="1371600" cy="29853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9" descr="bible_joel.gi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80312" y="2133600"/>
            <a:ext cx="1563688"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19767</TotalTime>
  <Words>447</Words>
  <Application>Microsoft Office PowerPoint</Application>
  <PresentationFormat>On-screen Show (4:3)</PresentationFormat>
  <Paragraphs>59</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Andalus</vt:lpstr>
      <vt:lpstr>Aparajita</vt:lpstr>
      <vt:lpstr>Arial</vt:lpstr>
      <vt:lpstr>Arial Black</vt:lpstr>
      <vt:lpstr>Comic Sans MS</vt:lpstr>
      <vt:lpstr>Default Design</vt:lpstr>
      <vt:lpstr>Exodus Dig Site #6 Staffs, Snakes &amp; Magicians Exodus 6:28 – 7:24 </vt:lpstr>
      <vt:lpstr>PowerPoint Presentation</vt:lpstr>
      <vt:lpstr>Aaron to Speak  for Moses </vt:lpstr>
      <vt:lpstr>But Moses said to the LORD,</vt:lpstr>
      <vt:lpstr>       Then the LORD          said to Moses,    "See, I have made you        like God to Pharaoh,     and your brother Aaron  will be your prophet. </vt:lpstr>
      <vt:lpstr>You are to say everything I command you,  and your brother Aaron is to tell Pharaoh to let the Israelites go out of his country. </vt:lpstr>
      <vt:lpstr>PowerPoint Presentation</vt:lpstr>
      <vt:lpstr>PowerPoint Presentation</vt:lpstr>
      <vt:lpstr>Moses and Aaron did  just as the LORD  commanded them.    Moses was 80 years old               and Aaron 83    when they spoke to Pharaoh.  </vt:lpstr>
      <vt:lpstr>    The LORD said to Moses and Aaron,  "When Pharaoh says to you,  'Perform a miracle,' then say to Aaron,  'Take your staff  and throw it down before Pharaoh,'  and it will become a snake.” </vt:lpstr>
      <vt:lpstr>   So Moses and Aaron went to Pharaoh and did just as the LORD commanded.   Aaron threw his staff down in front of Pharaoh and his officials,  and it became a snake. </vt:lpstr>
      <vt:lpstr>Pharaoh then summoned wise men and sorcerers, and the Egyptian magicians also did the same things by their secret arts:  Each one threw down his staff  and it became a snake.</vt:lpstr>
      <vt:lpstr>But Aaron's staff swallowed up their staffs.</vt:lpstr>
      <vt:lpstr>The Plague of Blood </vt:lpstr>
      <vt:lpstr>   Then the LORD said to Moses,  "Pharaoh's heart is unyielding; he refuses  to let the people go.   Go to Pharaoh in the morning as he goes out to the river. Confront him on the bank of the Nile, and take in your hand the staff that  was changed into a snake.    Then say to him, 'The LORD, the God of the Hebrews, has sent me to say to you:  Let my people go, so that they may worship  me in the wilderness.  But until now you have not listened. </vt:lpstr>
      <vt:lpstr>PowerPoint Presentation</vt:lpstr>
      <vt:lpstr>PowerPoint Presentation</vt:lpstr>
      <vt:lpstr>Blood will be everywhere in Egypt,  even in vessels of wood and stone.</vt:lpstr>
      <vt:lpstr>PowerPoint Presentation</vt:lpstr>
      <vt:lpstr>PowerPoint Presentation</vt:lpstr>
      <vt:lpstr>PowerPoint Presentation</vt:lpstr>
      <vt:lpstr>PowerPoint Presentation</vt:lpstr>
    </vt:vector>
  </TitlesOfParts>
  <Company>South-Western City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55off29</dc:creator>
  <cp:lastModifiedBy>Ken Stoll</cp:lastModifiedBy>
  <cp:revision>124</cp:revision>
  <dcterms:created xsi:type="dcterms:W3CDTF">2008-09-10T14:21:55Z</dcterms:created>
  <dcterms:modified xsi:type="dcterms:W3CDTF">2020-06-04T22:06:22Z</dcterms:modified>
</cp:coreProperties>
</file>