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85" r:id="rId4"/>
    <p:sldId id="257" r:id="rId5"/>
    <p:sldId id="260" r:id="rId6"/>
    <p:sldId id="261" r:id="rId7"/>
    <p:sldId id="263" r:id="rId8"/>
    <p:sldId id="262" r:id="rId9"/>
    <p:sldId id="258" r:id="rId10"/>
    <p:sldId id="265" r:id="rId11"/>
    <p:sldId id="293" r:id="rId12"/>
    <p:sldId id="267" r:id="rId13"/>
    <p:sldId id="264" r:id="rId14"/>
    <p:sldId id="269" r:id="rId15"/>
    <p:sldId id="270" r:id="rId16"/>
    <p:sldId id="271" r:id="rId17"/>
    <p:sldId id="272" r:id="rId18"/>
    <p:sldId id="268" r:id="rId19"/>
    <p:sldId id="274" r:id="rId20"/>
    <p:sldId id="275" r:id="rId21"/>
    <p:sldId id="273" r:id="rId22"/>
    <p:sldId id="277" r:id="rId23"/>
    <p:sldId id="294" r:id="rId24"/>
    <p:sldId id="280" r:id="rId25"/>
    <p:sldId id="276" r:id="rId26"/>
    <p:sldId id="281" r:id="rId27"/>
    <p:sldId id="279" r:id="rId28"/>
    <p:sldId id="283" r:id="rId29"/>
    <p:sldId id="284" r:id="rId30"/>
    <p:sldId id="282" r:id="rId31"/>
    <p:sldId id="286" r:id="rId32"/>
    <p:sldId id="288" r:id="rId33"/>
    <p:sldId id="289" r:id="rId34"/>
    <p:sldId id="296" r:id="rId35"/>
    <p:sldId id="287"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89108"/>
    <a:srgbClr val="6699FF"/>
    <a:srgbClr val="00FF00"/>
    <a:srgbClr val="FFFF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3BA88E8-3CD1-4C4E-A9BB-FBB9F9DD7477}" type="datetimeFigureOut">
              <a:rPr lang="en-US" smtClean="0"/>
              <a:t>6/4/2020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109C5B-6945-4D5D-96A8-7D17F387FE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A88E8-3CD1-4C4E-A9BB-FBB9F9DD7477}"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A88E8-3CD1-4C4E-A9BB-FBB9F9DD7477}"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A88E8-3CD1-4C4E-A9BB-FBB9F9DD7477}"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BA88E8-3CD1-4C4E-A9BB-FBB9F9DD7477}"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109C5B-6945-4D5D-96A8-7D17F387FE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BA88E8-3CD1-4C4E-A9BB-FBB9F9DD7477}"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BA88E8-3CD1-4C4E-A9BB-FBB9F9DD7477}"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BA88E8-3CD1-4C4E-A9BB-FBB9F9DD7477}"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A88E8-3CD1-4C4E-A9BB-FBB9F9DD7477}"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BA88E8-3CD1-4C4E-A9BB-FBB9F9DD7477}"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109C5B-6945-4D5D-96A8-7D17F387FE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BA88E8-3CD1-4C4E-A9BB-FBB9F9DD7477}"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109C5B-6945-4D5D-96A8-7D17F387FEC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BA88E8-3CD1-4C4E-A9BB-FBB9F9DD7477}" type="datetimeFigureOut">
              <a:rPr lang="en-US" smtClean="0"/>
              <a:t>6/4/2020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109C5B-6945-4D5D-96A8-7D17F387FEC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http://drhurd.com/wp-content/uploads/2014/06/freedomfrank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237055"/>
            <a:ext cx="6629400" cy="5087546"/>
          </a:xfrm>
          <a:prstGeom prst="rect">
            <a:avLst/>
          </a:prstGeom>
          <a:noFill/>
        </p:spPr>
      </p:pic>
      <p:sp>
        <p:nvSpPr>
          <p:cNvPr id="2" name="Title 1"/>
          <p:cNvSpPr>
            <a:spLocks noGrp="1"/>
          </p:cNvSpPr>
          <p:nvPr>
            <p:ph type="ctrTitle"/>
          </p:nvPr>
        </p:nvSpPr>
        <p:spPr>
          <a:xfrm>
            <a:off x="0" y="228600"/>
            <a:ext cx="9144000" cy="752369"/>
          </a:xfrm>
        </p:spPr>
        <p:txBody>
          <a:bodyPr>
            <a:normAutofit fontScale="90000"/>
          </a:bodyPr>
          <a:lstStyle/>
          <a:p>
            <a:pPr algn="ctr"/>
            <a:r>
              <a:rPr lang="en-US" dirty="0" smtClean="0">
                <a:solidFill>
                  <a:schemeClr val="accent5">
                    <a:lumMod val="40000"/>
                    <a:lumOff val="60000"/>
                  </a:schemeClr>
                </a:solidFill>
              </a:rPr>
              <a:t>Exodus 12:1 - 42          </a:t>
            </a:r>
            <a:r>
              <a:rPr lang="en-US" b="1" dirty="0" smtClean="0">
                <a:solidFill>
                  <a:schemeClr val="accent5">
                    <a:lumMod val="40000"/>
                    <a:lumOff val="60000"/>
                  </a:schemeClr>
                </a:solidFill>
                <a:effectLst/>
              </a:rPr>
              <a:t>Dig Site 10</a:t>
            </a:r>
            <a:endParaRPr lang="en-US" b="1" dirty="0">
              <a:solidFill>
                <a:schemeClr val="accent5">
                  <a:lumMod val="40000"/>
                  <a:lumOff val="60000"/>
                </a:schemeClr>
              </a:solidFill>
              <a:effectLst/>
            </a:endParaRPr>
          </a:p>
        </p:txBody>
      </p:sp>
      <p:sp>
        <p:nvSpPr>
          <p:cNvPr id="4" name="Title 1"/>
          <p:cNvSpPr txBox="1">
            <a:spLocks/>
          </p:cNvSpPr>
          <p:nvPr/>
        </p:nvSpPr>
        <p:spPr>
          <a:xfrm rot="20390485">
            <a:off x="1475071" y="1505119"/>
            <a:ext cx="5486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Lucida Handwriting" pitchFamily="66" charset="0"/>
                <a:ea typeface="+mj-ea"/>
                <a:cs typeface="+mj-cs"/>
              </a:rPr>
              <a:t>Free at Last!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http://images.inmagine.com/400nwm/aspireimages/drk005/drk00533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1366" y="2362200"/>
            <a:ext cx="7295833" cy="4392563"/>
          </a:xfrm>
          <a:prstGeom prst="rect">
            <a:avLst/>
          </a:prstGeom>
          <a:noFill/>
        </p:spPr>
      </p:pic>
      <p:sp>
        <p:nvSpPr>
          <p:cNvPr id="6" name="Rounded Rectangular Callout 5"/>
          <p:cNvSpPr/>
          <p:nvPr/>
        </p:nvSpPr>
        <p:spPr>
          <a:xfrm>
            <a:off x="0" y="152400"/>
            <a:ext cx="8458200" cy="2450684"/>
          </a:xfrm>
          <a:prstGeom prst="wedgeRoundRectCallout">
            <a:avLst>
              <a:gd name="adj1" fmla="val 57734"/>
              <a:gd name="adj2" fmla="val -55392"/>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spcBef>
                <a:spcPts val="0"/>
              </a:spcBef>
              <a:buNone/>
            </a:pPr>
            <a:r>
              <a:rPr lang="en-US" sz="4000" b="1" baseline="30000" dirty="0">
                <a:solidFill>
                  <a:schemeClr val="bg1"/>
                </a:solidFill>
              </a:rPr>
              <a:t> </a:t>
            </a:r>
            <a:r>
              <a:rPr lang="en-US" sz="4000" b="1" dirty="0">
                <a:solidFill>
                  <a:schemeClr val="bg1"/>
                </a:solidFill>
              </a:rPr>
              <a:t>That same night they are to eat the meat roasted over the fire, </a:t>
            </a:r>
          </a:p>
          <a:p>
            <a:pPr marL="4763" indent="-4763" algn="ctr">
              <a:spcBef>
                <a:spcPts val="0"/>
              </a:spcBef>
              <a:buNone/>
            </a:pPr>
            <a:r>
              <a:rPr lang="en-US" sz="4000" b="1" dirty="0">
                <a:solidFill>
                  <a:schemeClr val="bg1"/>
                </a:solidFill>
              </a:rPr>
              <a:t>along with bitter herbs, </a:t>
            </a:r>
          </a:p>
          <a:p>
            <a:pPr marL="4763" indent="-4763" algn="ctr">
              <a:spcBef>
                <a:spcPts val="0"/>
              </a:spcBef>
              <a:buNone/>
            </a:pPr>
            <a:r>
              <a:rPr lang="en-US" sz="4000" b="1" dirty="0">
                <a:solidFill>
                  <a:schemeClr val="bg1"/>
                </a:solidFill>
              </a:rPr>
              <a:t>and bread made without yeast.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pic>
        <p:nvPicPr>
          <p:cNvPr id="53254" name="Picture 6" descr="http://www.visualphotos.com/photo/1x3263815/lamb_beef_and_pork_for_argentinian_asado_1468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71600"/>
            <a:ext cx="9144000" cy="5029200"/>
          </a:xfrm>
          <a:prstGeom prst="rect">
            <a:avLst/>
          </a:prstGeom>
          <a:noFill/>
        </p:spPr>
      </p:pic>
      <p:sp>
        <p:nvSpPr>
          <p:cNvPr id="6" name="Rounded Rectangular Callout 5"/>
          <p:cNvSpPr/>
          <p:nvPr/>
        </p:nvSpPr>
        <p:spPr>
          <a:xfrm>
            <a:off x="31955" y="5029200"/>
            <a:ext cx="9163665" cy="1828800"/>
          </a:xfrm>
          <a:prstGeom prst="wedgeRoundRectCallout">
            <a:avLst>
              <a:gd name="adj1" fmla="val 49261"/>
              <a:gd name="adj2" fmla="val -277896"/>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spcBef>
                <a:spcPts val="0"/>
              </a:spcBef>
              <a:buFont typeface="Wingdings 2"/>
              <a:buNone/>
            </a:pPr>
            <a:r>
              <a:rPr lang="en-US" sz="4000" b="1" dirty="0">
                <a:solidFill>
                  <a:schemeClr val="bg1">
                    <a:lumMod val="95000"/>
                  </a:schemeClr>
                </a:solidFill>
              </a:rPr>
              <a:t>Do not leave any of it till morning; </a:t>
            </a:r>
          </a:p>
          <a:p>
            <a:pPr marL="4763" indent="-4763" algn="ctr">
              <a:spcBef>
                <a:spcPts val="0"/>
              </a:spcBef>
              <a:buFont typeface="Wingdings 2"/>
              <a:buNone/>
            </a:pPr>
            <a:r>
              <a:rPr lang="en-US" sz="4000" b="1" dirty="0">
                <a:solidFill>
                  <a:schemeClr val="bg1">
                    <a:lumMod val="95000"/>
                  </a:schemeClr>
                </a:solidFill>
              </a:rPr>
              <a:t>if some is left till morning, </a:t>
            </a:r>
          </a:p>
          <a:p>
            <a:pPr marL="4763" indent="-4763" algn="ctr">
              <a:spcBef>
                <a:spcPts val="0"/>
              </a:spcBef>
              <a:buFont typeface="Wingdings 2"/>
              <a:buNone/>
            </a:pPr>
            <a:r>
              <a:rPr lang="en-US" sz="4000" b="1" dirty="0">
                <a:solidFill>
                  <a:schemeClr val="bg1">
                    <a:lumMod val="95000"/>
                  </a:schemeClr>
                </a:solidFill>
              </a:rPr>
              <a:t>you must burn it.</a:t>
            </a:r>
          </a:p>
        </p:txBody>
      </p:sp>
      <p:sp>
        <p:nvSpPr>
          <p:cNvPr id="5" name="Rounded Rectangular Callout 4"/>
          <p:cNvSpPr/>
          <p:nvPr/>
        </p:nvSpPr>
        <p:spPr>
          <a:xfrm>
            <a:off x="-1" y="1"/>
            <a:ext cx="8991601" cy="1828799"/>
          </a:xfrm>
          <a:prstGeom prst="wedgeRoundRectCallout">
            <a:avLst>
              <a:gd name="adj1" fmla="val 51013"/>
              <a:gd name="adj2" fmla="val -46844"/>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b="1" dirty="0">
                <a:solidFill>
                  <a:schemeClr val="bg1">
                    <a:lumMod val="95000"/>
                  </a:schemeClr>
                </a:solidFill>
              </a:rPr>
              <a:t>Do not eat the meat raw or boiled in water, but roast it over a fire—with the head, legs and internal organs.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838807" cy="6858000"/>
          </a:xfrm>
          <a:prstGeom prst="rect">
            <a:avLst/>
          </a:prstGeom>
        </p:spPr>
      </p:pic>
      <p:sp>
        <p:nvSpPr>
          <p:cNvPr id="4" name="Down Arrow 3"/>
          <p:cNvSpPr/>
          <p:nvPr/>
        </p:nvSpPr>
        <p:spPr>
          <a:xfrm rot="17525919">
            <a:off x="387256" y="3164741"/>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3548826">
            <a:off x="262812" y="4200031"/>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838807" y="381001"/>
            <a:ext cx="4324857" cy="6477000"/>
          </a:xfrm>
          <a:prstGeom prst="wedgeRoundRectCallout">
            <a:avLst>
              <a:gd name="adj1" fmla="val 38027"/>
              <a:gd name="adj2" fmla="val -55400"/>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bg1">
                    <a:lumMod val="95000"/>
                  </a:schemeClr>
                </a:solidFill>
                <a:latin typeface="+mj-lt"/>
              </a:rPr>
              <a:t>This is how you are to eat it: with your cloak tucked into your belt, your sandals on your feet and your staff in your hand. Eat it in haste; it is the </a:t>
            </a:r>
            <a:r>
              <a:rPr lang="en-US" sz="4000" cap="small" dirty="0">
                <a:solidFill>
                  <a:schemeClr val="bg1">
                    <a:lumMod val="95000"/>
                  </a:schemeClr>
                </a:solidFill>
                <a:latin typeface="+mj-lt"/>
              </a:rPr>
              <a:t>Lord</a:t>
            </a:r>
            <a:r>
              <a:rPr lang="en-US" sz="4000" dirty="0">
                <a:solidFill>
                  <a:schemeClr val="bg1">
                    <a:lumMod val="95000"/>
                  </a:schemeClr>
                </a:solidFill>
                <a:latin typeface="+mj-lt"/>
              </a:rPr>
              <a:t>’s Passover.</a:t>
            </a:r>
          </a:p>
        </p:txBody>
      </p:sp>
      <p:sp>
        <p:nvSpPr>
          <p:cNvPr id="11" name="Down Arrow 10"/>
          <p:cNvSpPr/>
          <p:nvPr/>
        </p:nvSpPr>
        <p:spPr>
          <a:xfrm rot="15831754">
            <a:off x="3128428" y="5985084"/>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38844" y="1711046"/>
            <a:ext cx="762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7525919">
            <a:off x="2748496" y="1407975"/>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rot="16200000">
            <a:off x="1624249" y="3400994"/>
            <a:ext cx="477529" cy="1455576"/>
          </a:xfrm>
          <a:prstGeom prst="mo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6042636">
            <a:off x="4125114" y="5984592"/>
            <a:ext cx="303623" cy="709817"/>
          </a:xfrm>
          <a:prstGeom prst="mo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6042636">
            <a:off x="3904249" y="6389027"/>
            <a:ext cx="215253" cy="352807"/>
          </a:xfrm>
          <a:prstGeom prst="mo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4225245">
            <a:off x="4288256" y="6023387"/>
            <a:ext cx="64956" cy="104291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http://religioushistoricalfiction.files.wordpress.com/2013/03/passover-fir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4114800"/>
          </a:xfrm>
          <a:prstGeom prst="rect">
            <a:avLst/>
          </a:prstGeom>
          <a:noFill/>
        </p:spPr>
      </p:pic>
      <p:sp>
        <p:nvSpPr>
          <p:cNvPr id="4" name="Rounded Rectangular Callout 3"/>
          <p:cNvSpPr/>
          <p:nvPr/>
        </p:nvSpPr>
        <p:spPr>
          <a:xfrm>
            <a:off x="-1" y="3505200"/>
            <a:ext cx="9163665" cy="3352800"/>
          </a:xfrm>
          <a:prstGeom prst="wedgeRoundRectCallout">
            <a:avLst>
              <a:gd name="adj1" fmla="val 48778"/>
              <a:gd name="adj2" fmla="val -83112"/>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smtClean="0">
                <a:latin typeface="+mj-lt"/>
              </a:rPr>
              <a:t>On </a:t>
            </a:r>
            <a:r>
              <a:rPr lang="en-US" sz="4400" dirty="0">
                <a:latin typeface="+mj-lt"/>
              </a:rPr>
              <a:t>that same night I will pass through Egypt and strike down every 1</a:t>
            </a:r>
            <a:r>
              <a:rPr lang="en-US" sz="4400" baseline="30000" dirty="0">
                <a:latin typeface="+mj-lt"/>
              </a:rPr>
              <a:t>st</a:t>
            </a:r>
            <a:r>
              <a:rPr lang="en-US" sz="4400" dirty="0">
                <a:latin typeface="+mj-lt"/>
              </a:rPr>
              <a:t> born of both people and animals, </a:t>
            </a:r>
            <a:endParaRPr lang="en-US" sz="4400" dirty="0" smtClean="0">
              <a:latin typeface="+mj-lt"/>
            </a:endParaRPr>
          </a:p>
          <a:p>
            <a:pPr marL="4763" indent="-4763" algn="ctr">
              <a:buNone/>
            </a:pPr>
            <a:r>
              <a:rPr lang="en-US" sz="4400" dirty="0" smtClean="0">
                <a:latin typeface="+mj-lt"/>
              </a:rPr>
              <a:t>and </a:t>
            </a:r>
            <a:r>
              <a:rPr lang="en-US" sz="4400" dirty="0">
                <a:latin typeface="+mj-lt"/>
              </a:rPr>
              <a:t>I will bring judgment on all the gods of Egypt. I am the </a:t>
            </a:r>
            <a:r>
              <a:rPr lang="en-US" sz="4400" cap="small" dirty="0">
                <a:latin typeface="+mj-lt"/>
              </a:rPr>
              <a:t>Lord</a:t>
            </a:r>
            <a:r>
              <a:rPr lang="en-US" sz="4400" dirty="0">
                <a:latin typeface="+mj-l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ttp://religioushistoricalfiction.files.wordpress.com/2013/03/passover-firs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55857" y="1"/>
            <a:ext cx="3985668" cy="6858000"/>
          </a:xfrm>
          <a:prstGeom prst="rect">
            <a:avLst/>
          </a:prstGeom>
          <a:noFill/>
        </p:spPr>
      </p:pic>
      <p:sp>
        <p:nvSpPr>
          <p:cNvPr id="8" name="Freeform 7"/>
          <p:cNvSpPr/>
          <p:nvPr/>
        </p:nvSpPr>
        <p:spPr>
          <a:xfrm>
            <a:off x="7234277" y="379149"/>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6400899">
            <a:off x="7172596" y="954475"/>
            <a:ext cx="547063" cy="278380"/>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7034043">
            <a:off x="7946703" y="1223144"/>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 y="0"/>
            <a:ext cx="5257801" cy="6858000"/>
          </a:xfrm>
          <a:prstGeom prst="wedgeRoundRectCallout">
            <a:avLst>
              <a:gd name="adj1" fmla="val 88304"/>
              <a:gd name="adj2" fmla="val -49096"/>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a:solidFill>
                  <a:schemeClr val="bg1"/>
                </a:solidFill>
                <a:latin typeface="+mj-lt"/>
              </a:rPr>
              <a:t>The blood will be a sign for you on the houses where you are, and when I see the blood, I will pass over you. No destructive plague will touch you when I strike Egypt.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83" y="1981200"/>
            <a:ext cx="9082417" cy="4876801"/>
          </a:xfrm>
          <a:prstGeom prst="rect">
            <a:avLst/>
          </a:prstGeom>
        </p:spPr>
      </p:pic>
      <p:sp>
        <p:nvSpPr>
          <p:cNvPr id="4" name="Rounded Rectangular Callout 3"/>
          <p:cNvSpPr/>
          <p:nvPr/>
        </p:nvSpPr>
        <p:spPr>
          <a:xfrm>
            <a:off x="-1" y="1"/>
            <a:ext cx="8915401" cy="2667000"/>
          </a:xfrm>
          <a:prstGeom prst="wedgeRoundRectCallout">
            <a:avLst>
              <a:gd name="adj1" fmla="val 51617"/>
              <a:gd name="adj2" fmla="val -4631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bg1"/>
                </a:solidFill>
                <a:latin typeface="+mj-lt"/>
              </a:rPr>
              <a:t>This is a day you are to commemorate; </a:t>
            </a:r>
            <a:endParaRPr lang="en-US" sz="4000" dirty="0" smtClean="0">
              <a:solidFill>
                <a:schemeClr val="bg1"/>
              </a:solidFill>
              <a:latin typeface="+mj-lt"/>
            </a:endParaRPr>
          </a:p>
          <a:p>
            <a:pPr marL="4763" indent="-4763" algn="ctr">
              <a:buNone/>
            </a:pPr>
            <a:r>
              <a:rPr lang="en-US" sz="4000" dirty="0" smtClean="0">
                <a:solidFill>
                  <a:schemeClr val="bg1"/>
                </a:solidFill>
                <a:latin typeface="+mj-lt"/>
              </a:rPr>
              <a:t>for </a:t>
            </a:r>
            <a:r>
              <a:rPr lang="en-US" sz="4000" dirty="0">
                <a:solidFill>
                  <a:schemeClr val="bg1"/>
                </a:solidFill>
                <a:latin typeface="+mj-lt"/>
              </a:rPr>
              <a:t>the generations to come you shall celebrate it as a festival to the </a:t>
            </a:r>
            <a:r>
              <a:rPr lang="en-US" sz="4000" cap="small" dirty="0">
                <a:solidFill>
                  <a:schemeClr val="bg1"/>
                </a:solidFill>
                <a:latin typeface="+mj-lt"/>
              </a:rPr>
              <a:t>Lord</a:t>
            </a:r>
            <a:r>
              <a:rPr lang="en-US" sz="4000" dirty="0">
                <a:solidFill>
                  <a:schemeClr val="bg1"/>
                </a:solidFill>
                <a:latin typeface="+mj-lt"/>
              </a:rPr>
              <a:t>—a </a:t>
            </a:r>
            <a:r>
              <a:rPr lang="en-US" sz="4000" dirty="0" smtClean="0">
                <a:solidFill>
                  <a:schemeClr val="bg1"/>
                </a:solidFill>
                <a:latin typeface="+mj-lt"/>
              </a:rPr>
              <a:t>lasting ordinance</a:t>
            </a:r>
            <a:r>
              <a:rPr lang="en-US" sz="4000" dirty="0">
                <a:solidFill>
                  <a:schemeClr val="bg1"/>
                </a:solidFill>
                <a:latin typeface="+mj-lt"/>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ular Callout 7"/>
          <p:cNvSpPr/>
          <p:nvPr/>
        </p:nvSpPr>
        <p:spPr>
          <a:xfrm>
            <a:off x="2715518" y="304801"/>
            <a:ext cx="6428482" cy="6400800"/>
          </a:xfrm>
          <a:prstGeom prst="wedgeRoundRectCallout">
            <a:avLst>
              <a:gd name="adj1" fmla="val 48365"/>
              <a:gd name="adj2" fmla="val -53312"/>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bg1"/>
                </a:solidFill>
                <a:latin typeface="+mj-lt"/>
              </a:rPr>
              <a:t>For 7 days you are to eat bread made without yeast</a:t>
            </a:r>
            <a:r>
              <a:rPr lang="en-US" sz="4000" dirty="0" smtClean="0">
                <a:solidFill>
                  <a:schemeClr val="bg1"/>
                </a:solidFill>
                <a:latin typeface="+mj-lt"/>
              </a:rPr>
              <a:t>.</a:t>
            </a:r>
          </a:p>
          <a:p>
            <a:pPr marL="4763" indent="-4763" algn="ctr">
              <a:buNone/>
            </a:pPr>
            <a:endParaRPr lang="en-US" sz="900" dirty="0">
              <a:solidFill>
                <a:schemeClr val="bg1"/>
              </a:solidFill>
              <a:latin typeface="+mj-lt"/>
            </a:endParaRPr>
          </a:p>
          <a:p>
            <a:pPr marL="4763" indent="-4763" algn="ctr">
              <a:buNone/>
            </a:pPr>
            <a:r>
              <a:rPr lang="en-US" sz="4000" dirty="0" smtClean="0">
                <a:solidFill>
                  <a:schemeClr val="bg1"/>
                </a:solidFill>
                <a:latin typeface="+mj-lt"/>
              </a:rPr>
              <a:t> </a:t>
            </a:r>
            <a:r>
              <a:rPr lang="en-US" sz="4000" dirty="0">
                <a:solidFill>
                  <a:schemeClr val="bg1"/>
                </a:solidFill>
                <a:latin typeface="+mj-lt"/>
              </a:rPr>
              <a:t>On the 1</a:t>
            </a:r>
            <a:r>
              <a:rPr lang="en-US" sz="4000" baseline="30000" dirty="0">
                <a:solidFill>
                  <a:schemeClr val="bg1"/>
                </a:solidFill>
                <a:latin typeface="+mj-lt"/>
              </a:rPr>
              <a:t>st</a:t>
            </a:r>
            <a:r>
              <a:rPr lang="en-US" sz="4000" dirty="0">
                <a:solidFill>
                  <a:schemeClr val="bg1"/>
                </a:solidFill>
                <a:latin typeface="+mj-lt"/>
              </a:rPr>
              <a:t> day remove the yeast from your houses, </a:t>
            </a:r>
            <a:endParaRPr lang="en-US" sz="4000" dirty="0" smtClean="0">
              <a:solidFill>
                <a:schemeClr val="bg1"/>
              </a:solidFill>
              <a:latin typeface="+mj-lt"/>
            </a:endParaRPr>
          </a:p>
          <a:p>
            <a:pPr marL="4763" indent="-4763" algn="ctr">
              <a:buNone/>
            </a:pPr>
            <a:r>
              <a:rPr lang="en-US" sz="4000" dirty="0" smtClean="0">
                <a:solidFill>
                  <a:schemeClr val="bg1"/>
                </a:solidFill>
                <a:latin typeface="+mj-lt"/>
              </a:rPr>
              <a:t>for </a:t>
            </a:r>
            <a:r>
              <a:rPr lang="en-US" sz="4000" dirty="0">
                <a:solidFill>
                  <a:schemeClr val="bg1"/>
                </a:solidFill>
                <a:latin typeface="+mj-lt"/>
              </a:rPr>
              <a:t>whoever eats anything with yeast in it from the </a:t>
            </a:r>
            <a:endParaRPr lang="en-US" sz="4000" dirty="0" smtClean="0">
              <a:solidFill>
                <a:schemeClr val="bg1"/>
              </a:solidFill>
              <a:latin typeface="+mj-lt"/>
            </a:endParaRPr>
          </a:p>
          <a:p>
            <a:pPr marL="4763" indent="-4763" algn="ctr">
              <a:buNone/>
            </a:pPr>
            <a:r>
              <a:rPr lang="en-US" sz="4000" dirty="0" smtClean="0">
                <a:solidFill>
                  <a:schemeClr val="bg1"/>
                </a:solidFill>
                <a:latin typeface="+mj-lt"/>
              </a:rPr>
              <a:t>1</a:t>
            </a:r>
            <a:r>
              <a:rPr lang="en-US" sz="4000" baseline="30000" dirty="0" smtClean="0">
                <a:solidFill>
                  <a:schemeClr val="bg1"/>
                </a:solidFill>
                <a:latin typeface="+mj-lt"/>
              </a:rPr>
              <a:t>st</a:t>
            </a:r>
            <a:r>
              <a:rPr lang="en-US" sz="4000" dirty="0" smtClean="0">
                <a:solidFill>
                  <a:schemeClr val="bg1"/>
                </a:solidFill>
                <a:latin typeface="+mj-lt"/>
              </a:rPr>
              <a:t> </a:t>
            </a:r>
            <a:r>
              <a:rPr lang="en-US" sz="4000" dirty="0">
                <a:solidFill>
                  <a:schemeClr val="bg1"/>
                </a:solidFill>
                <a:latin typeface="+mj-lt"/>
              </a:rPr>
              <a:t>day through the 7</a:t>
            </a:r>
            <a:r>
              <a:rPr lang="en-US" sz="4000" baseline="30000" dirty="0">
                <a:solidFill>
                  <a:schemeClr val="bg1"/>
                </a:solidFill>
                <a:latin typeface="+mj-lt"/>
              </a:rPr>
              <a:t>th</a:t>
            </a:r>
            <a:r>
              <a:rPr lang="en-US" sz="4000" dirty="0">
                <a:solidFill>
                  <a:schemeClr val="bg1"/>
                </a:solidFill>
                <a:latin typeface="+mj-lt"/>
              </a:rPr>
              <a:t> </a:t>
            </a:r>
            <a:endParaRPr lang="en-US" sz="4000" dirty="0" smtClean="0">
              <a:solidFill>
                <a:schemeClr val="bg1"/>
              </a:solidFill>
              <a:latin typeface="+mj-lt"/>
            </a:endParaRPr>
          </a:p>
          <a:p>
            <a:pPr marL="4763" indent="-4763" algn="ctr">
              <a:buNone/>
            </a:pPr>
            <a:r>
              <a:rPr lang="en-US" sz="4000" dirty="0" smtClean="0">
                <a:solidFill>
                  <a:schemeClr val="bg1"/>
                </a:solidFill>
                <a:latin typeface="+mj-lt"/>
              </a:rPr>
              <a:t>must </a:t>
            </a:r>
            <a:r>
              <a:rPr lang="en-US" sz="4000" dirty="0">
                <a:solidFill>
                  <a:schemeClr val="bg1"/>
                </a:solidFill>
                <a:latin typeface="+mj-lt"/>
              </a:rPr>
              <a:t>be cut off from Israel.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090669" y="3025695"/>
            <a:ext cx="4792974" cy="2819400"/>
          </a:xfrm>
          <a:prstGeom prst="rect">
            <a:avLst/>
          </a:prstGeom>
        </p:spPr>
      </p:pic>
      <p:sp>
        <p:nvSpPr>
          <p:cNvPr id="6" name="Rectangle 5"/>
          <p:cNvSpPr/>
          <p:nvPr/>
        </p:nvSpPr>
        <p:spPr>
          <a:xfrm rot="19062868">
            <a:off x="303178" y="2819400"/>
            <a:ext cx="24160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latin typeface="Arial Black" pitchFamily="34" charset="0"/>
              </a:rPr>
              <a:t>7days</a:t>
            </a:r>
            <a:endParaRPr lang="en-US" sz="5400" b="1" cap="none" spc="0" dirty="0">
              <a:ln w="10541" cmpd="sng">
                <a:solidFill>
                  <a:schemeClr val="accent1">
                    <a:shade val="88000"/>
                    <a:satMod val="110000"/>
                  </a:schemeClr>
                </a:solidFill>
                <a:prstDash val="solid"/>
              </a:ln>
              <a:effectLst/>
              <a:latin typeface="Arial Black" pitchFamily="34" charset="0"/>
            </a:endParaRPr>
          </a:p>
        </p:txBody>
      </p:sp>
      <p:pic>
        <p:nvPicPr>
          <p:cNvPr id="14" name="Picture 6" descr="https://encrypted-tbn3.gstatic.com/images?q=tbn:ANd9GcSRgjZH4TOaQeB5tw39PtUjoKb53Vx9gwnX-WC6KFqyK9oL8b7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53" y="186575"/>
            <a:ext cx="2414331" cy="1808419"/>
          </a:xfrm>
          <a:prstGeom prst="rect">
            <a:avLst/>
          </a:prstGeom>
          <a:noFill/>
        </p:spPr>
      </p:pic>
      <p:cxnSp>
        <p:nvCxnSpPr>
          <p:cNvPr id="11" name="Straight Connector 10"/>
          <p:cNvCxnSpPr/>
          <p:nvPr/>
        </p:nvCxnSpPr>
        <p:spPr>
          <a:xfrm>
            <a:off x="0" y="186575"/>
            <a:ext cx="2715518" cy="1642225"/>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0" y="186575"/>
            <a:ext cx="2814171" cy="1795360"/>
          </a:xfrm>
          <a:prstGeom prst="line">
            <a:avLst/>
          </a:prstGeom>
          <a:ln w="1111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7"/>
          <p:cNvSpPr/>
          <p:nvPr/>
        </p:nvSpPr>
        <p:spPr>
          <a:xfrm>
            <a:off x="302095" y="4839145"/>
            <a:ext cx="18541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ork</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ounded Rectangular Callout 6"/>
          <p:cNvSpPr/>
          <p:nvPr/>
        </p:nvSpPr>
        <p:spPr>
          <a:xfrm>
            <a:off x="162376" y="152400"/>
            <a:ext cx="8143424" cy="3837292"/>
          </a:xfrm>
          <a:prstGeom prst="wedgeRoundRectCallout">
            <a:avLst>
              <a:gd name="adj1" fmla="val 59738"/>
              <a:gd name="adj2" fmla="val -49918"/>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a:latin typeface="+mj-lt"/>
              </a:rPr>
              <a:t>On the 1</a:t>
            </a:r>
            <a:r>
              <a:rPr lang="en-US" sz="4400" baseline="30000" dirty="0">
                <a:latin typeface="+mj-lt"/>
              </a:rPr>
              <a:t>st</a:t>
            </a:r>
            <a:r>
              <a:rPr lang="en-US" sz="4400" dirty="0">
                <a:latin typeface="+mj-lt"/>
              </a:rPr>
              <a:t> day hold a sacred assembly, and another one on the 7</a:t>
            </a:r>
            <a:r>
              <a:rPr lang="en-US" sz="4400" baseline="30000" dirty="0">
                <a:latin typeface="+mj-lt"/>
              </a:rPr>
              <a:t>th</a:t>
            </a:r>
            <a:r>
              <a:rPr lang="en-US" sz="4400" dirty="0">
                <a:latin typeface="+mj-lt"/>
              </a:rPr>
              <a:t> day</a:t>
            </a:r>
            <a:r>
              <a:rPr lang="en-US" sz="4400" dirty="0" smtClean="0">
                <a:latin typeface="+mj-lt"/>
              </a:rPr>
              <a:t>. </a:t>
            </a:r>
            <a:r>
              <a:rPr lang="en-US" sz="4400" dirty="0">
                <a:latin typeface="+mj-lt"/>
              </a:rPr>
              <a:t>Do no work at all on these days</a:t>
            </a:r>
            <a:r>
              <a:rPr lang="en-US" sz="4400" dirty="0" smtClean="0">
                <a:latin typeface="+mj-lt"/>
              </a:rPr>
              <a:t>, </a:t>
            </a:r>
            <a:r>
              <a:rPr lang="en-US" sz="4400" dirty="0">
                <a:latin typeface="+mj-lt"/>
              </a:rPr>
              <a:t>except to prepare food for everyone to eat; </a:t>
            </a:r>
            <a:endParaRPr lang="en-US" sz="4400" dirty="0" smtClean="0">
              <a:latin typeface="+mj-lt"/>
            </a:endParaRPr>
          </a:p>
          <a:p>
            <a:pPr marL="4763" indent="-4763" algn="ctr">
              <a:buNone/>
            </a:pPr>
            <a:r>
              <a:rPr lang="en-US" sz="4400" dirty="0" smtClean="0">
                <a:latin typeface="+mj-lt"/>
              </a:rPr>
              <a:t>that </a:t>
            </a:r>
            <a:r>
              <a:rPr lang="en-US" sz="4400" dirty="0">
                <a:latin typeface="+mj-lt"/>
              </a:rPr>
              <a:t>is all you may do.</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25864" y="4114800"/>
            <a:ext cx="6324600" cy="2743200"/>
          </a:xfrm>
          <a:prstGeom prst="rect">
            <a:avLst/>
          </a:prstGeom>
        </p:spPr>
      </p:pic>
      <p:sp>
        <p:nvSpPr>
          <p:cNvPr id="9" name="&quot;No&quot; Symbol 8"/>
          <p:cNvSpPr/>
          <p:nvPr/>
        </p:nvSpPr>
        <p:spPr>
          <a:xfrm>
            <a:off x="162376" y="4348310"/>
            <a:ext cx="2133600" cy="1905000"/>
          </a:xfrm>
          <a:prstGeom prst="noSmoking">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rot="20131837">
            <a:off x="2308495" y="4589322"/>
            <a:ext cx="2418033"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Days 1&amp;7</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0178" name="Picture 2" descr="http://sfodan.files.wordpress.com/2012/06/2851721-unleavened-bread-traditiona-isolated-on-white-backgrou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752600"/>
            <a:ext cx="7200900" cy="5276851"/>
          </a:xfrm>
          <a:prstGeom prst="rect">
            <a:avLst/>
          </a:prstGeom>
          <a:noFill/>
        </p:spPr>
      </p:pic>
      <p:pic>
        <p:nvPicPr>
          <p:cNvPr id="4" name="Picture 2" descr="http://blogminsterabbey.files.wordpress.com/2011/05/isrealites-out-of-egypt1.jpg"/>
          <p:cNvPicPr>
            <a:picLocks noChangeAspect="1" noChangeArrowheads="1"/>
          </p:cNvPicPr>
          <p:nvPr/>
        </p:nvPicPr>
        <p:blipFill>
          <a:blip r:embed="rId3" cstate="print"/>
          <a:srcRect/>
          <a:stretch>
            <a:fillRect/>
          </a:stretch>
        </p:blipFill>
        <p:spPr bwMode="auto">
          <a:xfrm>
            <a:off x="0" y="1447800"/>
            <a:ext cx="9144000" cy="5410201"/>
          </a:xfrm>
          <a:prstGeom prst="rect">
            <a:avLst/>
          </a:prstGeom>
          <a:noFill/>
        </p:spPr>
      </p:pic>
      <p:sp>
        <p:nvSpPr>
          <p:cNvPr id="5" name="Rounded Rectangular Callout 4"/>
          <p:cNvSpPr/>
          <p:nvPr/>
        </p:nvSpPr>
        <p:spPr>
          <a:xfrm>
            <a:off x="1" y="1"/>
            <a:ext cx="8991600" cy="2820032"/>
          </a:xfrm>
          <a:prstGeom prst="wedgeRoundRectCallout">
            <a:avLst>
              <a:gd name="adj1" fmla="val 51836"/>
              <a:gd name="adj2" fmla="val -30123"/>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3600" dirty="0" smtClean="0">
                <a:solidFill>
                  <a:schemeClr val="tx1"/>
                </a:solidFill>
                <a:latin typeface="+mj-lt"/>
              </a:rPr>
              <a:t>Celebrate </a:t>
            </a:r>
            <a:r>
              <a:rPr lang="en-US" sz="3600" dirty="0">
                <a:solidFill>
                  <a:schemeClr val="tx1"/>
                </a:solidFill>
                <a:latin typeface="+mj-lt"/>
              </a:rPr>
              <a:t>the Festival of Unleavened Bread, because it was on this very day that I brought your divisions out of Egypt</a:t>
            </a:r>
            <a:r>
              <a:rPr lang="en-US" sz="3600" dirty="0" smtClean="0">
                <a:solidFill>
                  <a:schemeClr val="tx1"/>
                </a:solidFill>
                <a:latin typeface="+mj-lt"/>
              </a:rPr>
              <a:t>. </a:t>
            </a:r>
          </a:p>
          <a:p>
            <a:pPr marL="4763" indent="-4763" algn="ctr">
              <a:buNone/>
            </a:pPr>
            <a:r>
              <a:rPr lang="en-US" sz="3600" dirty="0" smtClean="0">
                <a:solidFill>
                  <a:schemeClr val="tx1"/>
                </a:solidFill>
                <a:latin typeface="+mj-lt"/>
              </a:rPr>
              <a:t>Celebrate </a:t>
            </a:r>
            <a:r>
              <a:rPr lang="en-US" sz="3600" dirty="0">
                <a:solidFill>
                  <a:schemeClr val="tx1"/>
                </a:solidFill>
                <a:latin typeface="+mj-lt"/>
              </a:rPr>
              <a:t>this day as a lasting ordinance for the generations to come.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sfodan.files.wordpress.com/2012/06/2851721-unleavened-bread-traditiona-isolated-on-white-backgrou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2021" y="367404"/>
            <a:ext cx="3639443" cy="2667000"/>
          </a:xfrm>
          <a:prstGeom prst="rect">
            <a:avLst/>
          </a:prstGeom>
          <a:noFill/>
        </p:spPr>
      </p:pic>
      <p:pic>
        <p:nvPicPr>
          <p:cNvPr id="5" name="Picture 2" descr="http://www.theemailadmin.com/wp-content/uploads/2013/01/GFI264-Calend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138804"/>
            <a:ext cx="4585595" cy="4585596"/>
          </a:xfrm>
          <a:prstGeom prst="rect">
            <a:avLst/>
          </a:prstGeom>
          <a:noFill/>
        </p:spPr>
      </p:pic>
      <p:sp>
        <p:nvSpPr>
          <p:cNvPr id="6" name="Oval 5"/>
          <p:cNvSpPr/>
          <p:nvPr/>
        </p:nvSpPr>
        <p:spPr>
          <a:xfrm>
            <a:off x="3276600" y="10532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13580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17390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16628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15866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9800" y="15866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67000" y="15104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1800" y="1358004"/>
            <a:ext cx="533400" cy="381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0" y="3948804"/>
            <a:ext cx="9163665" cy="2850895"/>
          </a:xfrm>
          <a:prstGeom prst="wedgeRoundRectCallout">
            <a:avLst>
              <a:gd name="adj1" fmla="val 48939"/>
              <a:gd name="adj2" fmla="val -96308"/>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a:solidFill>
                  <a:schemeClr val="tx1"/>
                </a:solidFill>
                <a:latin typeface="+mj-lt"/>
              </a:rPr>
              <a:t>In the 1</a:t>
            </a:r>
            <a:r>
              <a:rPr lang="en-US" sz="4400" baseline="30000" dirty="0">
                <a:solidFill>
                  <a:schemeClr val="tx1"/>
                </a:solidFill>
                <a:latin typeface="+mj-lt"/>
              </a:rPr>
              <a:t>st</a:t>
            </a:r>
            <a:r>
              <a:rPr lang="en-US" sz="4400" dirty="0">
                <a:solidFill>
                  <a:schemeClr val="tx1"/>
                </a:solidFill>
                <a:latin typeface="+mj-lt"/>
              </a:rPr>
              <a:t> month you are to eat bread made without yeast, </a:t>
            </a:r>
            <a:endParaRPr lang="en-US" sz="4400" dirty="0" smtClean="0">
              <a:solidFill>
                <a:schemeClr val="tx1"/>
              </a:solidFill>
              <a:latin typeface="+mj-lt"/>
            </a:endParaRPr>
          </a:p>
          <a:p>
            <a:pPr marL="4763" indent="-4763" algn="ctr">
              <a:buNone/>
            </a:pPr>
            <a:r>
              <a:rPr lang="en-US" sz="4400" dirty="0" smtClean="0">
                <a:solidFill>
                  <a:schemeClr val="tx1"/>
                </a:solidFill>
                <a:latin typeface="+mj-lt"/>
              </a:rPr>
              <a:t>from </a:t>
            </a:r>
            <a:r>
              <a:rPr lang="en-US" sz="4400" dirty="0">
                <a:solidFill>
                  <a:schemeClr val="tx1"/>
                </a:solidFill>
                <a:latin typeface="+mj-lt"/>
              </a:rPr>
              <a:t>the evening of the 14</a:t>
            </a:r>
            <a:r>
              <a:rPr lang="en-US" sz="4400" baseline="30000" dirty="0">
                <a:solidFill>
                  <a:schemeClr val="tx1"/>
                </a:solidFill>
                <a:latin typeface="+mj-lt"/>
              </a:rPr>
              <a:t>th</a:t>
            </a:r>
            <a:r>
              <a:rPr lang="en-US" sz="4400" dirty="0">
                <a:solidFill>
                  <a:schemeClr val="tx1"/>
                </a:solidFill>
                <a:latin typeface="+mj-lt"/>
              </a:rPr>
              <a:t> day until the evening of the 21</a:t>
            </a:r>
            <a:r>
              <a:rPr lang="en-US" sz="4400" baseline="30000" dirty="0">
                <a:solidFill>
                  <a:schemeClr val="tx1"/>
                </a:solidFill>
                <a:latin typeface="+mj-lt"/>
              </a:rPr>
              <a:t>st</a:t>
            </a:r>
            <a:r>
              <a:rPr lang="en-US" sz="4400" dirty="0">
                <a:solidFill>
                  <a:schemeClr val="tx1"/>
                </a:solidFill>
                <a:latin typeface="+mj-lt"/>
              </a:rPr>
              <a:t> day.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221474"/>
            <a:ext cx="9144000" cy="5636525"/>
          </a:xfrm>
          <a:solidFill>
            <a:schemeClr val="accent3">
              <a:lumMod val="75000"/>
            </a:schemeClr>
          </a:solidFill>
        </p:spPr>
        <p:txBody>
          <a:bodyPr>
            <a:noAutofit/>
          </a:bodyPr>
          <a:lstStyle/>
          <a:p>
            <a:pPr algn="ctr"/>
            <a:r>
              <a:rPr lang="en-US" sz="3600" b="1" dirty="0" smtClean="0">
                <a:solidFill>
                  <a:schemeClr val="bg2">
                    <a:lumMod val="10000"/>
                    <a:lumOff val="90000"/>
                  </a:schemeClr>
                </a:solidFill>
              </a:rPr>
              <a:t> The </a:t>
            </a:r>
            <a:r>
              <a:rPr lang="en-US" sz="3600" b="1" cap="small" dirty="0" smtClean="0">
                <a:solidFill>
                  <a:schemeClr val="bg2">
                    <a:lumMod val="10000"/>
                    <a:lumOff val="90000"/>
                  </a:schemeClr>
                </a:solidFill>
              </a:rPr>
              <a:t>Lord</a:t>
            </a:r>
            <a:r>
              <a:rPr lang="en-US" sz="3600" b="1" dirty="0" smtClean="0">
                <a:solidFill>
                  <a:schemeClr val="bg2">
                    <a:lumMod val="10000"/>
                    <a:lumOff val="90000"/>
                  </a:schemeClr>
                </a:solidFill>
              </a:rPr>
              <a:t> is my strength </a:t>
            </a:r>
          </a:p>
          <a:p>
            <a:pPr algn="ctr"/>
            <a:r>
              <a:rPr lang="en-US" sz="3600" b="1" dirty="0" smtClean="0">
                <a:solidFill>
                  <a:schemeClr val="bg2">
                    <a:lumMod val="10000"/>
                    <a:lumOff val="90000"/>
                  </a:schemeClr>
                </a:solidFill>
              </a:rPr>
              <a:t>and my defense; </a:t>
            </a:r>
          </a:p>
          <a:p>
            <a:pPr algn="ctr"/>
            <a:r>
              <a:rPr lang="en-US" sz="3600" b="1" dirty="0" smtClean="0">
                <a:solidFill>
                  <a:schemeClr val="bg2">
                    <a:lumMod val="10000"/>
                    <a:lumOff val="90000"/>
                  </a:schemeClr>
                </a:solidFill>
              </a:rPr>
              <a:t>he has become my salvation. </a:t>
            </a:r>
          </a:p>
          <a:p>
            <a:pPr algn="ctr"/>
            <a:r>
              <a:rPr lang="en-US" sz="3600" b="1" dirty="0" smtClean="0">
                <a:solidFill>
                  <a:schemeClr val="bg2">
                    <a:lumMod val="10000"/>
                    <a:lumOff val="90000"/>
                  </a:schemeClr>
                </a:solidFill>
              </a:rPr>
              <a:t>He is my God, </a:t>
            </a:r>
          </a:p>
          <a:p>
            <a:pPr algn="ctr"/>
            <a:r>
              <a:rPr lang="en-US" sz="3600" b="1" dirty="0" smtClean="0">
                <a:solidFill>
                  <a:schemeClr val="bg2">
                    <a:lumMod val="10000"/>
                    <a:lumOff val="90000"/>
                  </a:schemeClr>
                </a:solidFill>
              </a:rPr>
              <a:t>and I will praise him, </a:t>
            </a:r>
          </a:p>
          <a:p>
            <a:pPr algn="ctr"/>
            <a:r>
              <a:rPr lang="en-US" sz="3600" b="1" dirty="0" smtClean="0">
                <a:solidFill>
                  <a:schemeClr val="bg2">
                    <a:lumMod val="10000"/>
                    <a:lumOff val="90000"/>
                  </a:schemeClr>
                </a:solidFill>
              </a:rPr>
              <a:t>my father’s God, </a:t>
            </a:r>
          </a:p>
          <a:p>
            <a:pPr algn="ctr"/>
            <a:r>
              <a:rPr lang="en-US" sz="3600" b="1" dirty="0" smtClean="0">
                <a:solidFill>
                  <a:schemeClr val="bg2">
                    <a:lumMod val="10000"/>
                    <a:lumOff val="90000"/>
                  </a:schemeClr>
                </a:solidFill>
              </a:rPr>
              <a:t>and I will exalt</a:t>
            </a:r>
            <a:r>
              <a:rPr lang="en-US" sz="3600" b="1" baseline="30000" dirty="0" smtClean="0">
                <a:solidFill>
                  <a:schemeClr val="bg2">
                    <a:lumMod val="10000"/>
                    <a:lumOff val="90000"/>
                  </a:schemeClr>
                </a:solidFill>
              </a:rPr>
              <a:t> </a:t>
            </a:r>
            <a:r>
              <a:rPr lang="en-US" sz="3600" b="1" dirty="0" smtClean="0">
                <a:solidFill>
                  <a:schemeClr val="bg2">
                    <a:lumMod val="10000"/>
                    <a:lumOff val="90000"/>
                  </a:schemeClr>
                </a:solidFill>
              </a:rPr>
              <a:t>him. </a:t>
            </a:r>
          </a:p>
          <a:p>
            <a:pPr algn="ctr"/>
            <a:r>
              <a:rPr lang="en-US" sz="3600" b="1" dirty="0" smtClean="0">
                <a:solidFill>
                  <a:schemeClr val="bg2">
                    <a:lumMod val="10000"/>
                    <a:lumOff val="90000"/>
                  </a:schemeClr>
                </a:solidFill>
              </a:rPr>
              <a:t>Exodus 15:2</a:t>
            </a:r>
            <a:endParaRPr lang="en-US" sz="3600" b="1" dirty="0">
              <a:solidFill>
                <a:schemeClr val="bg2">
                  <a:lumMod val="10000"/>
                  <a:lumOff val="90000"/>
                </a:schemeClr>
              </a:solidFill>
            </a:endParaRPr>
          </a:p>
        </p:txBody>
      </p:sp>
      <p:sp>
        <p:nvSpPr>
          <p:cNvPr id="5" name="WordArt 4"/>
          <p:cNvSpPr>
            <a:spLocks noChangeArrowheads="1" noChangeShapeType="1" noTextEdit="1"/>
          </p:cNvSpPr>
          <p:nvPr/>
        </p:nvSpPr>
        <p:spPr bwMode="auto">
          <a:xfrm>
            <a:off x="1066800" y="304800"/>
            <a:ext cx="7315200" cy="914400"/>
          </a:xfrm>
          <a:prstGeom prst="rect">
            <a:avLst/>
          </a:prstGeom>
        </p:spPr>
        <p:txBody>
          <a:bodyPr wrap="none" fromWordArt="1">
            <a:prstTxWarp prst="textPlain">
              <a:avLst>
                <a:gd name="adj" fmla="val 50166"/>
              </a:avLst>
            </a:prstTxWarp>
          </a:bodyPr>
          <a:lstStyle/>
          <a:p>
            <a:r>
              <a:rPr lang="en-US" sz="20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Memory Verse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https://encrypted-tbn3.gstatic.com/images?q=tbn:ANd9GcSRgjZH4TOaQeB5tw39PtUjoKb53Vx9gwnX-WC6KFqyK9oL8b7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4673" y="228600"/>
            <a:ext cx="2414331" cy="1808419"/>
          </a:xfrm>
          <a:prstGeom prst="rect">
            <a:avLst/>
          </a:prstGeom>
          <a:noFill/>
        </p:spPr>
      </p:pic>
      <p:pic>
        <p:nvPicPr>
          <p:cNvPr id="6" name="Picture 2" descr="http://sfodan.files.wordpress.com/2012/06/2851721-unleavened-bread-traditiona-isolated-on-white-backgrou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7039"/>
            <a:ext cx="3457473" cy="2533651"/>
          </a:xfrm>
          <a:prstGeom prst="rect">
            <a:avLst/>
          </a:prstGeom>
          <a:noFill/>
        </p:spPr>
      </p:pic>
      <p:sp>
        <p:nvSpPr>
          <p:cNvPr id="7" name="Rounded Rectangular Callout 6"/>
          <p:cNvSpPr/>
          <p:nvPr/>
        </p:nvSpPr>
        <p:spPr>
          <a:xfrm>
            <a:off x="0" y="2505436"/>
            <a:ext cx="9163665" cy="4343400"/>
          </a:xfrm>
          <a:prstGeom prst="wedgeRoundRectCallout">
            <a:avLst>
              <a:gd name="adj1" fmla="val 48939"/>
              <a:gd name="adj2" fmla="val -96308"/>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tx1"/>
                </a:solidFill>
                <a:latin typeface="+mj-lt"/>
              </a:rPr>
              <a:t>For 7 days no yeast is to be found in your houses. And anyone, whether foreigner or native-born, who eats anything with yeast in it must be cut off from the community of Israel. Eat nothing made with yeast. Wherever you live, you must eat unleavened bread</a:t>
            </a:r>
            <a:r>
              <a:rPr lang="en-US" sz="4000" dirty="0" smtClean="0">
                <a:solidFill>
                  <a:schemeClr val="tx1"/>
                </a:solidFill>
                <a:latin typeface="+mj-lt"/>
              </a:rPr>
              <a:t>.</a:t>
            </a:r>
            <a:endParaRPr lang="en-US" sz="4000" dirty="0">
              <a:solidFill>
                <a:schemeClr val="tx1"/>
              </a:solidFill>
              <a:latin typeface="+mj-lt"/>
            </a:endParaRPr>
          </a:p>
        </p:txBody>
      </p:sp>
      <p:sp>
        <p:nvSpPr>
          <p:cNvPr id="8" name="&quot;No&quot; Symbol 7"/>
          <p:cNvSpPr/>
          <p:nvPr/>
        </p:nvSpPr>
        <p:spPr>
          <a:xfrm>
            <a:off x="4195404" y="228600"/>
            <a:ext cx="2133600" cy="1905000"/>
          </a:xfrm>
          <a:prstGeom prst="noSmoking">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bricktestament.com/joshua/joshua_dies/jos23_02p0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00400" y="956187"/>
            <a:ext cx="5943600" cy="5867400"/>
          </a:xfrm>
          <a:prstGeom prst="rect">
            <a:avLst/>
          </a:prstGeom>
          <a:noFill/>
        </p:spPr>
      </p:pic>
      <p:sp>
        <p:nvSpPr>
          <p:cNvPr id="3" name="Content Placeholder 2"/>
          <p:cNvSpPr>
            <a:spLocks noGrp="1"/>
          </p:cNvSpPr>
          <p:nvPr>
            <p:ph idx="1"/>
          </p:nvPr>
        </p:nvSpPr>
        <p:spPr>
          <a:xfrm>
            <a:off x="0" y="0"/>
            <a:ext cx="9144000" cy="1295400"/>
          </a:xfrm>
          <a:solidFill>
            <a:schemeClr val="accent5">
              <a:lumMod val="40000"/>
              <a:lumOff val="60000"/>
            </a:schemeClr>
          </a:solidFill>
        </p:spPr>
        <p:txBody>
          <a:bodyPr>
            <a:noAutofit/>
          </a:bodyPr>
          <a:lstStyle/>
          <a:p>
            <a:pPr marL="4763" indent="-4763" algn="ctr">
              <a:buNone/>
            </a:pPr>
            <a:r>
              <a:rPr lang="en-US" sz="4000" dirty="0" smtClean="0">
                <a:latin typeface="+mj-lt"/>
              </a:rPr>
              <a:t>Then </a:t>
            </a:r>
            <a:r>
              <a:rPr lang="en-US" sz="4000" dirty="0">
                <a:latin typeface="+mj-lt"/>
              </a:rPr>
              <a:t>Moses summoned all the elders of Israel and said to them, </a:t>
            </a:r>
          </a:p>
        </p:txBody>
      </p:sp>
      <p:sp>
        <p:nvSpPr>
          <p:cNvPr id="4" name="Rounded Rectangular Callout 3"/>
          <p:cNvSpPr/>
          <p:nvPr/>
        </p:nvSpPr>
        <p:spPr>
          <a:xfrm>
            <a:off x="1" y="1295400"/>
            <a:ext cx="3810000" cy="5533103"/>
          </a:xfrm>
          <a:prstGeom prst="wedgeRoundRectCallout">
            <a:avLst>
              <a:gd name="adj1" fmla="val 121427"/>
              <a:gd name="adj2" fmla="val -3175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mj-lt"/>
              </a:rPr>
              <a:t>Go at once and select the animals for your families and slaughter the Passover lamb.</a:t>
            </a:r>
            <a:endParaRPr lang="en-US" sz="4400" dirty="0">
              <a:solidFill>
                <a:schemeClr val="tx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6" descr="http://2.bp.blogspot.com/_s5-W4MSwqyo/SApxmMt1KoI/AAAAAAAADC4/WRoQ9-RnsPY/s400/passove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67205" y="1524000"/>
            <a:ext cx="3976794" cy="5334000"/>
          </a:xfrm>
          <a:prstGeom prst="rect">
            <a:avLst/>
          </a:prstGeom>
          <a:noFill/>
        </p:spPr>
      </p:pic>
      <p:pic>
        <p:nvPicPr>
          <p:cNvPr id="12"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391400" y="0"/>
            <a:ext cx="972347"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ounded Rectangular Callout 9"/>
          <p:cNvSpPr/>
          <p:nvPr/>
        </p:nvSpPr>
        <p:spPr>
          <a:xfrm>
            <a:off x="-152399" y="0"/>
            <a:ext cx="5333999" cy="6858000"/>
          </a:xfrm>
          <a:prstGeom prst="wedgeRoundRectCallout">
            <a:avLst>
              <a:gd name="adj1" fmla="val 97243"/>
              <a:gd name="adj2" fmla="val -42189"/>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tx1"/>
                </a:solidFill>
                <a:latin typeface="+mj-lt"/>
              </a:rPr>
              <a:t>Take a bunch of hyssop, dip it into the blood in the basin and put some of the blood on the top and on both sides of the doorframe. None of you shall go out of the door of your house until morning.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http://religioushistoricalfiction.files.wordpress.com/2013/03/passover-firs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05200" y="-56599"/>
            <a:ext cx="5638800" cy="5181600"/>
          </a:xfrm>
          <a:prstGeom prst="rect">
            <a:avLst/>
          </a:prstGeom>
          <a:noFill/>
        </p:spPr>
      </p:pic>
      <p:pic>
        <p:nvPicPr>
          <p:cNvPr id="8"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5173" y="3124200"/>
            <a:ext cx="131365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ular Callout 6"/>
          <p:cNvSpPr/>
          <p:nvPr/>
        </p:nvSpPr>
        <p:spPr>
          <a:xfrm>
            <a:off x="0" y="-1"/>
            <a:ext cx="3824715" cy="5125001"/>
          </a:xfrm>
          <a:prstGeom prst="wedgeRoundRectCallout">
            <a:avLst>
              <a:gd name="adj1" fmla="val 64955"/>
              <a:gd name="adj2" fmla="val 1787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3600" dirty="0">
                <a:solidFill>
                  <a:schemeClr val="tx1"/>
                </a:solidFill>
                <a:latin typeface="+mj-lt"/>
              </a:rPr>
              <a:t>When the </a:t>
            </a:r>
            <a:r>
              <a:rPr lang="en-US" sz="3600" cap="small" dirty="0">
                <a:solidFill>
                  <a:schemeClr val="tx1"/>
                </a:solidFill>
                <a:latin typeface="+mj-lt"/>
              </a:rPr>
              <a:t>Lord</a:t>
            </a:r>
            <a:r>
              <a:rPr lang="en-US" sz="3600" dirty="0">
                <a:solidFill>
                  <a:schemeClr val="tx1"/>
                </a:solidFill>
                <a:latin typeface="+mj-lt"/>
              </a:rPr>
              <a:t> goes through the land to strike down the Egyptians</a:t>
            </a:r>
            <a:r>
              <a:rPr lang="en-US" sz="3600" dirty="0" smtClean="0">
                <a:solidFill>
                  <a:schemeClr val="tx1"/>
                </a:solidFill>
                <a:latin typeface="+mj-lt"/>
              </a:rPr>
              <a:t>,</a:t>
            </a:r>
          </a:p>
          <a:p>
            <a:pPr marL="4763" indent="-4763" algn="ctr">
              <a:buNone/>
            </a:pPr>
            <a:r>
              <a:rPr lang="en-US" sz="3600" dirty="0" smtClean="0">
                <a:solidFill>
                  <a:schemeClr val="tx1"/>
                </a:solidFill>
                <a:latin typeface="+mj-lt"/>
              </a:rPr>
              <a:t> </a:t>
            </a:r>
            <a:r>
              <a:rPr lang="en-US" sz="3600" dirty="0">
                <a:solidFill>
                  <a:schemeClr val="tx1"/>
                </a:solidFill>
                <a:latin typeface="+mj-lt"/>
              </a:rPr>
              <a:t>he will see the blood on the top and sides of the doorframe</a:t>
            </a:r>
          </a:p>
        </p:txBody>
      </p:sp>
      <p:sp>
        <p:nvSpPr>
          <p:cNvPr id="9" name="Freeform 8"/>
          <p:cNvSpPr/>
          <p:nvPr/>
        </p:nvSpPr>
        <p:spPr>
          <a:xfrm>
            <a:off x="5813306" y="77175"/>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6400899">
            <a:off x="5664592" y="550538"/>
            <a:ext cx="547063" cy="278380"/>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7034043">
            <a:off x="6371691" y="662926"/>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0" y="4953000"/>
            <a:ext cx="9144000" cy="1905000"/>
          </a:xfrm>
          <a:prstGeom prst="wedgeRoundRectCallout">
            <a:avLst>
              <a:gd name="adj1" fmla="val 1525"/>
              <a:gd name="adj2" fmla="val -111231"/>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3600" dirty="0">
                <a:solidFill>
                  <a:schemeClr val="tx1"/>
                </a:solidFill>
                <a:latin typeface="+mj-lt"/>
              </a:rPr>
              <a:t>and will pass over that doorway, and he will not permit the destroyer to enter your houses and strike you down.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Picture 3" descr="ts?t=11726499353546131844&amp;pid=23296&amp;ppi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00"/>
            <a:ext cx="131365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ular Callout 3"/>
          <p:cNvSpPr/>
          <p:nvPr/>
        </p:nvSpPr>
        <p:spPr>
          <a:xfrm>
            <a:off x="2895600" y="0"/>
            <a:ext cx="6268065" cy="6858000"/>
          </a:xfrm>
          <a:prstGeom prst="wedgeRoundRectCallout">
            <a:avLst>
              <a:gd name="adj1" fmla="val -77318"/>
              <a:gd name="adj2" fmla="val -16706"/>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smtClean="0">
                <a:solidFill>
                  <a:schemeClr val="tx1"/>
                </a:solidFill>
                <a:latin typeface="+mj-lt"/>
              </a:rPr>
              <a:t>Obey </a:t>
            </a:r>
            <a:r>
              <a:rPr lang="en-US" sz="4400" dirty="0">
                <a:solidFill>
                  <a:schemeClr val="tx1"/>
                </a:solidFill>
                <a:latin typeface="+mj-lt"/>
              </a:rPr>
              <a:t>these instructions as a lasting ordinance for you and your descendants. </a:t>
            </a:r>
            <a:endParaRPr lang="en-US" sz="4400" dirty="0" smtClean="0">
              <a:solidFill>
                <a:schemeClr val="tx1"/>
              </a:solidFill>
              <a:latin typeface="+mj-lt"/>
            </a:endParaRPr>
          </a:p>
          <a:p>
            <a:pPr marL="4763" indent="-4763" algn="ctr">
              <a:buNone/>
            </a:pPr>
            <a:r>
              <a:rPr lang="en-US" sz="4400" dirty="0" smtClean="0">
                <a:solidFill>
                  <a:schemeClr val="tx1"/>
                </a:solidFill>
                <a:latin typeface="+mj-lt"/>
              </a:rPr>
              <a:t>When </a:t>
            </a:r>
            <a:r>
              <a:rPr lang="en-US" sz="4400" dirty="0">
                <a:solidFill>
                  <a:schemeClr val="tx1"/>
                </a:solidFill>
                <a:latin typeface="+mj-lt"/>
              </a:rPr>
              <a:t>you enter the land that the </a:t>
            </a:r>
            <a:r>
              <a:rPr lang="en-US" sz="4400" cap="small" dirty="0">
                <a:solidFill>
                  <a:schemeClr val="tx1"/>
                </a:solidFill>
                <a:latin typeface="+mj-lt"/>
              </a:rPr>
              <a:t>Lord</a:t>
            </a:r>
            <a:r>
              <a:rPr lang="en-US" sz="4400" dirty="0">
                <a:solidFill>
                  <a:schemeClr val="tx1"/>
                </a:solidFill>
                <a:latin typeface="+mj-lt"/>
              </a:rPr>
              <a:t> will give you as he promised, observe this ceremony.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http://religioushistoricalfiction.files.wordpress.com/2013/03/passover-firs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00400"/>
            <a:ext cx="4419600" cy="3657600"/>
          </a:xfrm>
          <a:prstGeom prst="rect">
            <a:avLst/>
          </a:prstGeom>
          <a:noFill/>
        </p:spPr>
      </p:pic>
      <p:sp>
        <p:nvSpPr>
          <p:cNvPr id="3" name="Content Placeholder 2"/>
          <p:cNvSpPr>
            <a:spLocks noGrp="1"/>
          </p:cNvSpPr>
          <p:nvPr>
            <p:ph idx="1"/>
          </p:nvPr>
        </p:nvSpPr>
        <p:spPr>
          <a:xfrm>
            <a:off x="152400" y="1"/>
            <a:ext cx="8229600" cy="609599"/>
          </a:xfrm>
        </p:spPr>
        <p:txBody>
          <a:bodyPr>
            <a:noAutofit/>
          </a:bodyPr>
          <a:lstStyle/>
          <a:p>
            <a:pPr marL="4763" indent="-4763">
              <a:buNone/>
            </a:pPr>
            <a:r>
              <a:rPr lang="en-US" sz="3200" b="1" dirty="0" smtClean="0"/>
              <a:t>And </a:t>
            </a:r>
            <a:r>
              <a:rPr lang="en-US" sz="3200" b="1" dirty="0"/>
              <a:t>when your children ask you</a:t>
            </a:r>
            <a:r>
              <a:rPr lang="en-US" sz="3200" b="1" dirty="0" smtClean="0"/>
              <a:t>,</a:t>
            </a:r>
            <a:endParaRPr lang="en-US" sz="3200" b="1" dirty="0"/>
          </a:p>
        </p:txBody>
      </p:sp>
      <p:pic>
        <p:nvPicPr>
          <p:cNvPr id="4" name="Picture 4" descr="http://www.clipsahoy.com/clipart3/as5935tn.gif"/>
          <p:cNvPicPr>
            <a:picLocks noChangeAspect="1" noChangeArrowheads="1"/>
          </p:cNvPicPr>
          <p:nvPr/>
        </p:nvPicPr>
        <p:blipFill>
          <a:blip r:embed="rId3" cstate="print"/>
          <a:srcRect/>
          <a:stretch>
            <a:fillRect/>
          </a:stretch>
        </p:blipFill>
        <p:spPr bwMode="auto">
          <a:xfrm>
            <a:off x="5257800" y="302034"/>
            <a:ext cx="3870960" cy="2886076"/>
          </a:xfrm>
          <a:prstGeom prst="rect">
            <a:avLst/>
          </a:prstGeom>
          <a:noFill/>
        </p:spPr>
      </p:pic>
      <p:sp>
        <p:nvSpPr>
          <p:cNvPr id="6" name="Oval Callout 5"/>
          <p:cNvSpPr/>
          <p:nvPr/>
        </p:nvSpPr>
        <p:spPr>
          <a:xfrm>
            <a:off x="-1295400" y="571499"/>
            <a:ext cx="6553200" cy="1605849"/>
          </a:xfrm>
          <a:prstGeom prst="wedgeEllipseCallout">
            <a:avLst>
              <a:gd name="adj1" fmla="val 97878"/>
              <a:gd name="adj2" fmla="val 1144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dirty="0" smtClean="0">
                <a:solidFill>
                  <a:schemeClr val="tx1"/>
                </a:solidFill>
              </a:rPr>
              <a:t>What </a:t>
            </a:r>
            <a:r>
              <a:rPr lang="en-US" sz="3200" b="1" dirty="0">
                <a:solidFill>
                  <a:schemeClr val="tx1"/>
                </a:solidFill>
              </a:rPr>
              <a:t>does this ceremony mean </a:t>
            </a:r>
            <a:r>
              <a:rPr lang="en-US" sz="3200" b="1" dirty="0" smtClean="0">
                <a:solidFill>
                  <a:schemeClr val="tx1"/>
                </a:solidFill>
              </a:rPr>
              <a:t>to you?</a:t>
            </a:r>
            <a:endParaRPr lang="en-US" sz="3200" dirty="0">
              <a:solidFill>
                <a:schemeClr val="tx1"/>
              </a:solidFill>
            </a:endParaRPr>
          </a:p>
        </p:txBody>
      </p:sp>
      <p:sp>
        <p:nvSpPr>
          <p:cNvPr id="7" name="Content Placeholder 2"/>
          <p:cNvSpPr txBox="1">
            <a:spLocks/>
          </p:cNvSpPr>
          <p:nvPr/>
        </p:nvSpPr>
        <p:spPr>
          <a:xfrm>
            <a:off x="17206" y="2170836"/>
            <a:ext cx="3429000" cy="609600"/>
          </a:xfrm>
          <a:prstGeom prst="rect">
            <a:avLst/>
          </a:prstGeom>
        </p:spPr>
        <p:txBody>
          <a:bodyPr vert="horz">
            <a:noAutofit/>
          </a:bodyPr>
          <a:lstStyle/>
          <a:p>
            <a:pPr marL="4763" marR="0" lvl="0" indent="-4763"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1" i="0" u="none" strike="noStrike" kern="1200" cap="none" spc="0" normalizeH="0" baseline="0" noProof="0" dirty="0" smtClean="0">
                <a:ln>
                  <a:noFill/>
                </a:ln>
                <a:solidFill>
                  <a:schemeClr val="tx1"/>
                </a:solidFill>
                <a:uLnTx/>
                <a:uFillTx/>
                <a:latin typeface="+mn-lt"/>
                <a:ea typeface="+mn-ea"/>
                <a:cs typeface="+mn-cs"/>
              </a:rPr>
              <a:t>then tell them</a:t>
            </a:r>
            <a:endParaRPr kumimoji="0" lang="en-US" sz="3200" b="1" i="0" u="none" strike="noStrike" kern="1200" cap="none" spc="0" normalizeH="0" baseline="0" noProof="0" dirty="0">
              <a:ln>
                <a:noFill/>
              </a:ln>
              <a:solidFill>
                <a:schemeClr val="tx1"/>
              </a:solidFill>
              <a:uLnTx/>
              <a:uFillTx/>
              <a:latin typeface="+mn-lt"/>
              <a:ea typeface="+mn-ea"/>
              <a:cs typeface="+mn-cs"/>
            </a:endParaRPr>
          </a:p>
        </p:txBody>
      </p:sp>
      <p:pic>
        <p:nvPicPr>
          <p:cNvPr id="11"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0667" y="1736374"/>
            <a:ext cx="131365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reeform 11"/>
          <p:cNvSpPr/>
          <p:nvPr/>
        </p:nvSpPr>
        <p:spPr>
          <a:xfrm>
            <a:off x="1444275" y="3188110"/>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6400899">
            <a:off x="1295561" y="3661473"/>
            <a:ext cx="547063" cy="278380"/>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7034043">
            <a:off x="2002660" y="3773861"/>
            <a:ext cx="1342104" cy="310578"/>
          </a:xfrm>
          <a:custGeom>
            <a:avLst/>
            <a:gdLst>
              <a:gd name="connsiteX0" fmla="*/ 0 w 1342104"/>
              <a:gd name="connsiteY0" fmla="*/ 310578 h 310578"/>
              <a:gd name="connsiteX1" fmla="*/ 147484 w 1342104"/>
              <a:gd name="connsiteY1" fmla="*/ 281082 h 310578"/>
              <a:gd name="connsiteX2" fmla="*/ 191730 w 1342104"/>
              <a:gd name="connsiteY2" fmla="*/ 266333 h 310578"/>
              <a:gd name="connsiteX3" fmla="*/ 235975 w 1342104"/>
              <a:gd name="connsiteY3" fmla="*/ 236836 h 310578"/>
              <a:gd name="connsiteX4" fmla="*/ 294968 w 1342104"/>
              <a:gd name="connsiteY4" fmla="*/ 251585 h 310578"/>
              <a:gd name="connsiteX5" fmla="*/ 383459 w 1342104"/>
              <a:gd name="connsiteY5" fmla="*/ 281082 h 310578"/>
              <a:gd name="connsiteX6" fmla="*/ 530942 w 1342104"/>
              <a:gd name="connsiteY6" fmla="*/ 251585 h 310578"/>
              <a:gd name="connsiteX7" fmla="*/ 604684 w 1342104"/>
              <a:gd name="connsiteY7" fmla="*/ 163094 h 310578"/>
              <a:gd name="connsiteX8" fmla="*/ 648930 w 1342104"/>
              <a:gd name="connsiteY8" fmla="*/ 148346 h 310578"/>
              <a:gd name="connsiteX9" fmla="*/ 707923 w 1342104"/>
              <a:gd name="connsiteY9" fmla="*/ 118849 h 310578"/>
              <a:gd name="connsiteX10" fmla="*/ 796413 w 1342104"/>
              <a:gd name="connsiteY10" fmla="*/ 133598 h 310578"/>
              <a:gd name="connsiteX11" fmla="*/ 840659 w 1342104"/>
              <a:gd name="connsiteY11" fmla="*/ 177843 h 310578"/>
              <a:gd name="connsiteX12" fmla="*/ 884904 w 1342104"/>
              <a:gd name="connsiteY12" fmla="*/ 192591 h 310578"/>
              <a:gd name="connsiteX13" fmla="*/ 973394 w 1342104"/>
              <a:gd name="connsiteY13" fmla="*/ 177843 h 310578"/>
              <a:gd name="connsiteX14" fmla="*/ 988142 w 1342104"/>
              <a:gd name="connsiteY14" fmla="*/ 133598 h 310578"/>
              <a:gd name="connsiteX15" fmla="*/ 1076633 w 1342104"/>
              <a:gd name="connsiteY15" fmla="*/ 59856 h 310578"/>
              <a:gd name="connsiteX16" fmla="*/ 1238865 w 1342104"/>
              <a:gd name="connsiteY16" fmla="*/ 15611 h 310578"/>
              <a:gd name="connsiteX17" fmla="*/ 1342104 w 1342104"/>
              <a:gd name="connsiteY17" fmla="*/ 862 h 31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2104" h="310578">
                <a:moveTo>
                  <a:pt x="0" y="310578"/>
                </a:moveTo>
                <a:cubicBezTo>
                  <a:pt x="69531" y="298990"/>
                  <a:pt x="85884" y="298682"/>
                  <a:pt x="147484" y="281082"/>
                </a:cubicBezTo>
                <a:cubicBezTo>
                  <a:pt x="162432" y="276811"/>
                  <a:pt x="177825" y="273286"/>
                  <a:pt x="191730" y="266333"/>
                </a:cubicBezTo>
                <a:cubicBezTo>
                  <a:pt x="207584" y="258406"/>
                  <a:pt x="221227" y="246668"/>
                  <a:pt x="235975" y="236836"/>
                </a:cubicBezTo>
                <a:cubicBezTo>
                  <a:pt x="255639" y="241752"/>
                  <a:pt x="275553" y="245760"/>
                  <a:pt x="294968" y="251585"/>
                </a:cubicBezTo>
                <a:cubicBezTo>
                  <a:pt x="324749" y="260520"/>
                  <a:pt x="383459" y="281082"/>
                  <a:pt x="383459" y="281082"/>
                </a:cubicBezTo>
                <a:cubicBezTo>
                  <a:pt x="392199" y="279833"/>
                  <a:pt x="502862" y="270305"/>
                  <a:pt x="530942" y="251585"/>
                </a:cubicBezTo>
                <a:cubicBezTo>
                  <a:pt x="699474" y="139232"/>
                  <a:pt x="468648" y="271923"/>
                  <a:pt x="604684" y="163094"/>
                </a:cubicBezTo>
                <a:cubicBezTo>
                  <a:pt x="616824" y="153382"/>
                  <a:pt x="634641" y="154470"/>
                  <a:pt x="648930" y="148346"/>
                </a:cubicBezTo>
                <a:cubicBezTo>
                  <a:pt x="669138" y="139686"/>
                  <a:pt x="688259" y="128681"/>
                  <a:pt x="707923" y="118849"/>
                </a:cubicBezTo>
                <a:cubicBezTo>
                  <a:pt x="737420" y="123765"/>
                  <a:pt x="769087" y="121453"/>
                  <a:pt x="796413" y="133598"/>
                </a:cubicBezTo>
                <a:cubicBezTo>
                  <a:pt x="815473" y="142069"/>
                  <a:pt x="823304" y="166273"/>
                  <a:pt x="840659" y="177843"/>
                </a:cubicBezTo>
                <a:cubicBezTo>
                  <a:pt x="853594" y="186466"/>
                  <a:pt x="870156" y="187675"/>
                  <a:pt x="884904" y="192591"/>
                </a:cubicBezTo>
                <a:cubicBezTo>
                  <a:pt x="914401" y="187675"/>
                  <a:pt x="947430" y="192679"/>
                  <a:pt x="973394" y="177843"/>
                </a:cubicBezTo>
                <a:cubicBezTo>
                  <a:pt x="986892" y="170130"/>
                  <a:pt x="979519" y="146533"/>
                  <a:pt x="988142" y="133598"/>
                </a:cubicBezTo>
                <a:cubicBezTo>
                  <a:pt x="1002767" y="111661"/>
                  <a:pt x="1050857" y="71312"/>
                  <a:pt x="1076633" y="59856"/>
                </a:cubicBezTo>
                <a:cubicBezTo>
                  <a:pt x="1158001" y="23693"/>
                  <a:pt x="1159549" y="35440"/>
                  <a:pt x="1238865" y="15611"/>
                </a:cubicBezTo>
                <a:cubicBezTo>
                  <a:pt x="1322735" y="-5357"/>
                  <a:pt x="1241039" y="862"/>
                  <a:pt x="1342104" y="862"/>
                </a:cubicBezTo>
              </a:path>
            </a:pathLst>
          </a:custGeom>
          <a:noFill/>
          <a:ln w="142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328160" y="2324101"/>
            <a:ext cx="4800600" cy="4518659"/>
          </a:xfrm>
          <a:prstGeom prst="wedgeRoundRectCallout">
            <a:avLst>
              <a:gd name="adj1" fmla="val -63240"/>
              <a:gd name="adj2" fmla="val -48865"/>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lvl="0" indent="-4763" algn="ctr">
              <a:spcBef>
                <a:spcPct val="20000"/>
              </a:spcBef>
              <a:buClr>
                <a:schemeClr val="accent3"/>
              </a:buClr>
              <a:buSzPct val="95000"/>
              <a:defRPr/>
            </a:pPr>
            <a:r>
              <a:rPr lang="en-US" sz="3600" dirty="0" smtClean="0">
                <a:solidFill>
                  <a:schemeClr val="tx1"/>
                </a:solidFill>
                <a:latin typeface="+mj-lt"/>
              </a:rPr>
              <a:t>It </a:t>
            </a:r>
            <a:r>
              <a:rPr lang="en-US" sz="3600" dirty="0">
                <a:solidFill>
                  <a:schemeClr val="tx1"/>
                </a:solidFill>
                <a:latin typeface="+mj-lt"/>
              </a:rPr>
              <a:t>is the Passover sacrifice to the </a:t>
            </a:r>
            <a:r>
              <a:rPr lang="en-US" sz="3600" cap="small" dirty="0">
                <a:solidFill>
                  <a:schemeClr val="tx1"/>
                </a:solidFill>
                <a:latin typeface="+mj-lt"/>
              </a:rPr>
              <a:t>Lord</a:t>
            </a:r>
            <a:r>
              <a:rPr lang="en-US" sz="3600" dirty="0">
                <a:solidFill>
                  <a:schemeClr val="tx1"/>
                </a:solidFill>
                <a:latin typeface="+mj-lt"/>
              </a:rPr>
              <a:t>, who passed over the houses of the Israelites in Egypt and spared our homes when he struck down the Egyptians.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438400"/>
          </a:xfrm>
          <a:solidFill>
            <a:schemeClr val="accent3">
              <a:lumMod val="60000"/>
              <a:lumOff val="40000"/>
            </a:schemeClr>
          </a:solidFill>
        </p:spPr>
        <p:txBody>
          <a:bodyPr>
            <a:noAutofit/>
          </a:bodyPr>
          <a:lstStyle/>
          <a:p>
            <a:pPr marL="4763" indent="-4763" algn="ctr">
              <a:buNone/>
            </a:pPr>
            <a:r>
              <a:rPr lang="en-US" sz="4000" b="1" dirty="0" smtClean="0">
                <a:solidFill>
                  <a:srgbClr val="002060"/>
                </a:solidFill>
              </a:rPr>
              <a:t>Then </a:t>
            </a:r>
            <a:r>
              <a:rPr lang="en-US" sz="4000" b="1" dirty="0">
                <a:solidFill>
                  <a:srgbClr val="002060"/>
                </a:solidFill>
              </a:rPr>
              <a:t>the people bowed down </a:t>
            </a:r>
            <a:r>
              <a:rPr lang="en-US" sz="4000" b="1" dirty="0" smtClean="0">
                <a:solidFill>
                  <a:srgbClr val="002060"/>
                </a:solidFill>
              </a:rPr>
              <a:t>and </a:t>
            </a:r>
            <a:r>
              <a:rPr lang="en-US" sz="4000" b="1" dirty="0">
                <a:solidFill>
                  <a:srgbClr val="002060"/>
                </a:solidFill>
              </a:rPr>
              <a:t>worshiped. </a:t>
            </a:r>
            <a:r>
              <a:rPr lang="en-US" sz="4000" b="1" dirty="0" smtClean="0">
                <a:solidFill>
                  <a:srgbClr val="002060"/>
                </a:solidFill>
              </a:rPr>
              <a:t>The </a:t>
            </a:r>
            <a:r>
              <a:rPr lang="en-US" sz="4000" b="1" dirty="0">
                <a:solidFill>
                  <a:srgbClr val="002060"/>
                </a:solidFill>
              </a:rPr>
              <a:t>Israelites did just what the </a:t>
            </a:r>
            <a:r>
              <a:rPr lang="en-US" sz="4000" b="1" cap="small" dirty="0">
                <a:solidFill>
                  <a:srgbClr val="002060"/>
                </a:solidFill>
              </a:rPr>
              <a:t>Lord</a:t>
            </a:r>
            <a:r>
              <a:rPr lang="en-US" sz="4000" b="1" dirty="0">
                <a:solidFill>
                  <a:srgbClr val="002060"/>
                </a:solidFill>
              </a:rPr>
              <a:t> commanded </a:t>
            </a:r>
            <a:r>
              <a:rPr lang="en-US" sz="4000" b="1" dirty="0" smtClean="0">
                <a:solidFill>
                  <a:srgbClr val="002060"/>
                </a:solidFill>
              </a:rPr>
              <a:t>         Moses </a:t>
            </a:r>
            <a:r>
              <a:rPr lang="en-US" sz="4000" b="1" dirty="0">
                <a:solidFill>
                  <a:srgbClr val="002060"/>
                </a:solidFill>
              </a:rPr>
              <a:t>and Aaron</a:t>
            </a:r>
            <a:r>
              <a:rPr lang="en-US" sz="4000" b="1" dirty="0" smtClean="0">
                <a:solidFill>
                  <a:srgbClr val="002060"/>
                </a:solidFill>
              </a:rPr>
              <a:t>.</a:t>
            </a:r>
            <a:endParaRPr lang="en-US" sz="4000" b="1" dirty="0">
              <a:solidFill>
                <a:srgbClr val="002060"/>
              </a:solidFill>
            </a:endParaRPr>
          </a:p>
        </p:txBody>
      </p:sp>
      <p:pic>
        <p:nvPicPr>
          <p:cNvPr id="36866" name="Picture 2" descr="http://i291.photobucket.com/albums/ll285/animallover_017/13_BowingDown.jpg"/>
          <p:cNvPicPr>
            <a:picLocks noChangeAspect="1" noChangeArrowheads="1"/>
          </p:cNvPicPr>
          <p:nvPr/>
        </p:nvPicPr>
        <p:blipFill>
          <a:blip r:embed="rId2" cstate="print"/>
          <a:srcRect/>
          <a:stretch>
            <a:fillRect/>
          </a:stretch>
        </p:blipFill>
        <p:spPr bwMode="auto">
          <a:xfrm>
            <a:off x="0" y="0"/>
            <a:ext cx="9144000" cy="441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114800" cy="6858000"/>
          </a:xfrm>
        </p:spPr>
        <p:txBody>
          <a:bodyPr>
            <a:noAutofit/>
          </a:bodyPr>
          <a:lstStyle/>
          <a:p>
            <a:pPr marL="4763" indent="-4763" algn="ctr">
              <a:buNone/>
            </a:pPr>
            <a:r>
              <a:rPr lang="en-US" sz="3600" b="1" dirty="0" smtClean="0">
                <a:solidFill>
                  <a:schemeClr val="bg1"/>
                </a:solidFill>
                <a:latin typeface="+mj-lt"/>
              </a:rPr>
              <a:t>At midnight </a:t>
            </a:r>
            <a:r>
              <a:rPr lang="en-US" sz="3600" b="1" dirty="0">
                <a:solidFill>
                  <a:schemeClr val="bg1"/>
                </a:solidFill>
                <a:latin typeface="+mj-lt"/>
              </a:rPr>
              <a:t>the </a:t>
            </a:r>
            <a:r>
              <a:rPr lang="en-US" sz="3600" b="1" cap="small" dirty="0">
                <a:solidFill>
                  <a:schemeClr val="bg1"/>
                </a:solidFill>
                <a:latin typeface="+mj-lt"/>
              </a:rPr>
              <a:t>Lord</a:t>
            </a:r>
            <a:r>
              <a:rPr lang="en-US" sz="3600" b="1" dirty="0">
                <a:solidFill>
                  <a:schemeClr val="bg1"/>
                </a:solidFill>
                <a:latin typeface="+mj-lt"/>
              </a:rPr>
              <a:t> struck down all the </a:t>
            </a:r>
            <a:r>
              <a:rPr lang="en-US" sz="3600" b="1" dirty="0" smtClean="0">
                <a:solidFill>
                  <a:schemeClr val="bg1"/>
                </a:solidFill>
                <a:latin typeface="+mj-lt"/>
              </a:rPr>
              <a:t>1</a:t>
            </a:r>
            <a:r>
              <a:rPr lang="en-US" sz="3600" b="1" baseline="30000" dirty="0" smtClean="0">
                <a:solidFill>
                  <a:schemeClr val="bg1"/>
                </a:solidFill>
                <a:latin typeface="+mj-lt"/>
              </a:rPr>
              <a:t>st</a:t>
            </a:r>
            <a:r>
              <a:rPr lang="en-US" sz="3600" b="1" dirty="0">
                <a:solidFill>
                  <a:schemeClr val="bg1"/>
                </a:solidFill>
                <a:latin typeface="+mj-lt"/>
              </a:rPr>
              <a:t> </a:t>
            </a:r>
            <a:r>
              <a:rPr lang="en-US" sz="3600" b="1" dirty="0" smtClean="0">
                <a:solidFill>
                  <a:schemeClr val="bg1"/>
                </a:solidFill>
                <a:latin typeface="+mj-lt"/>
              </a:rPr>
              <a:t>born </a:t>
            </a:r>
            <a:r>
              <a:rPr lang="en-US" sz="3600" b="1" dirty="0">
                <a:solidFill>
                  <a:schemeClr val="bg1"/>
                </a:solidFill>
                <a:latin typeface="+mj-lt"/>
              </a:rPr>
              <a:t>in Egypt, from the 1</a:t>
            </a:r>
            <a:r>
              <a:rPr lang="en-US" sz="3600" b="1" baseline="30000" dirty="0">
                <a:solidFill>
                  <a:schemeClr val="bg1"/>
                </a:solidFill>
                <a:latin typeface="+mj-lt"/>
              </a:rPr>
              <a:t>st</a:t>
            </a:r>
            <a:r>
              <a:rPr lang="en-US" sz="3600" b="1" dirty="0">
                <a:solidFill>
                  <a:schemeClr val="bg1"/>
                </a:solidFill>
                <a:latin typeface="+mj-lt"/>
              </a:rPr>
              <a:t> </a:t>
            </a:r>
            <a:r>
              <a:rPr lang="en-US" sz="3600" b="1" dirty="0" smtClean="0">
                <a:solidFill>
                  <a:schemeClr val="bg1"/>
                </a:solidFill>
                <a:latin typeface="+mj-lt"/>
              </a:rPr>
              <a:t>born </a:t>
            </a:r>
            <a:r>
              <a:rPr lang="en-US" sz="3600" b="1" dirty="0">
                <a:solidFill>
                  <a:schemeClr val="bg1"/>
                </a:solidFill>
                <a:latin typeface="+mj-lt"/>
              </a:rPr>
              <a:t>of Pharaoh</a:t>
            </a:r>
            <a:r>
              <a:rPr lang="en-US" sz="3600" b="1" dirty="0" smtClean="0">
                <a:solidFill>
                  <a:schemeClr val="bg1"/>
                </a:solidFill>
                <a:latin typeface="+mj-lt"/>
              </a:rPr>
              <a:t>, </a:t>
            </a:r>
            <a:r>
              <a:rPr lang="en-US" sz="3600" b="1" dirty="0">
                <a:solidFill>
                  <a:schemeClr val="bg1"/>
                </a:solidFill>
                <a:latin typeface="+mj-lt"/>
              </a:rPr>
              <a:t>who sat on the throne, to the </a:t>
            </a:r>
            <a:r>
              <a:rPr lang="en-US" sz="3600" b="1" dirty="0" smtClean="0">
                <a:solidFill>
                  <a:schemeClr val="bg1"/>
                </a:solidFill>
                <a:latin typeface="+mj-lt"/>
              </a:rPr>
              <a:t>1</a:t>
            </a:r>
            <a:r>
              <a:rPr lang="en-US" sz="3600" b="1" baseline="30000" dirty="0" smtClean="0">
                <a:solidFill>
                  <a:schemeClr val="bg1"/>
                </a:solidFill>
                <a:latin typeface="+mj-lt"/>
              </a:rPr>
              <a:t>st</a:t>
            </a:r>
            <a:r>
              <a:rPr lang="en-US" sz="3600" b="1" dirty="0" smtClean="0">
                <a:solidFill>
                  <a:schemeClr val="bg1"/>
                </a:solidFill>
                <a:latin typeface="+mj-lt"/>
              </a:rPr>
              <a:t> born </a:t>
            </a:r>
            <a:r>
              <a:rPr lang="en-US" sz="3600" b="1" dirty="0">
                <a:solidFill>
                  <a:schemeClr val="bg1"/>
                </a:solidFill>
                <a:latin typeface="+mj-lt"/>
              </a:rPr>
              <a:t>of the prisoner</a:t>
            </a:r>
            <a:r>
              <a:rPr lang="en-US" sz="3600" b="1" dirty="0" smtClean="0">
                <a:solidFill>
                  <a:schemeClr val="bg1"/>
                </a:solidFill>
                <a:latin typeface="+mj-lt"/>
              </a:rPr>
              <a:t>, </a:t>
            </a:r>
            <a:r>
              <a:rPr lang="en-US" sz="3600" b="1" dirty="0">
                <a:solidFill>
                  <a:schemeClr val="bg1"/>
                </a:solidFill>
                <a:latin typeface="+mj-lt"/>
              </a:rPr>
              <a:t>who was in the dungeon, and the </a:t>
            </a:r>
            <a:r>
              <a:rPr lang="en-US" sz="3600" b="1" dirty="0" smtClean="0">
                <a:solidFill>
                  <a:schemeClr val="bg1"/>
                </a:solidFill>
                <a:latin typeface="+mj-lt"/>
              </a:rPr>
              <a:t>1</a:t>
            </a:r>
            <a:r>
              <a:rPr lang="en-US" sz="3600" b="1" baseline="30000" dirty="0" smtClean="0">
                <a:solidFill>
                  <a:schemeClr val="bg1"/>
                </a:solidFill>
                <a:latin typeface="+mj-lt"/>
              </a:rPr>
              <a:t>st</a:t>
            </a:r>
            <a:r>
              <a:rPr lang="en-US" sz="3600" b="1" dirty="0" smtClean="0">
                <a:solidFill>
                  <a:schemeClr val="bg1"/>
                </a:solidFill>
                <a:latin typeface="+mj-lt"/>
              </a:rPr>
              <a:t> born </a:t>
            </a:r>
            <a:r>
              <a:rPr lang="en-US" sz="3600" b="1" dirty="0">
                <a:solidFill>
                  <a:schemeClr val="bg1"/>
                </a:solidFill>
                <a:latin typeface="+mj-lt"/>
              </a:rPr>
              <a:t>of all the livestock as well</a:t>
            </a:r>
            <a:r>
              <a:rPr lang="en-US" sz="3600" b="1" dirty="0" smtClean="0">
                <a:solidFill>
                  <a:schemeClr val="bg1"/>
                </a:solidFill>
                <a:latin typeface="+mj-lt"/>
              </a:rPr>
              <a:t>.</a:t>
            </a:r>
            <a:endParaRPr lang="en-US" sz="3600" b="1" dirty="0">
              <a:solidFill>
                <a:schemeClr val="bg1"/>
              </a:solidFill>
              <a:latin typeface="+mj-lt"/>
            </a:endParaRPr>
          </a:p>
        </p:txBody>
      </p:sp>
      <p:pic>
        <p:nvPicPr>
          <p:cNvPr id="38916" name="Picture 4" descr="http://jesusiscoming2016.webs.com/firstborn-son-die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39333"/>
            <a:ext cx="5029200" cy="4818782"/>
          </a:xfrm>
          <a:prstGeom prst="rect">
            <a:avLst/>
          </a:prstGeom>
          <a:noFill/>
        </p:spPr>
      </p:pic>
      <p:sp>
        <p:nvSpPr>
          <p:cNvPr id="38929" name="AutoShape 17" descr="http://www.thedoorknobsociety.com/wp-content/uploads/2013/03/prisoner-hands.jpg"/>
          <p:cNvSpPr>
            <a:spLocks noChangeAspect="1" noChangeArrowheads="1"/>
          </p:cNvSpPr>
          <p:nvPr/>
        </p:nvSpPr>
        <p:spPr bwMode="auto">
          <a:xfrm>
            <a:off x="155575" y="-2430463"/>
            <a:ext cx="7620000" cy="507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31" name="Picture 19" descr="http://www.biblecartoons.co.uk/images/33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14800" y="3200400"/>
            <a:ext cx="5007077" cy="3616789"/>
          </a:xfrm>
          <a:prstGeom prst="rect">
            <a:avLst/>
          </a:prstGeom>
          <a:noFill/>
        </p:spPr>
      </p:pic>
      <p:pic>
        <p:nvPicPr>
          <p:cNvPr id="9" name="Picture 2" descr="http://sweetclipart.com/multisite/sweetclipart/files/wall_clock_twelv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5830" y="4572000"/>
            <a:ext cx="2236270" cy="2196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4818" name="Picture 2" descr="http://www.biblecartoons.co.uk/images/336.jpg"/>
          <p:cNvPicPr>
            <a:picLocks noChangeAspect="1" noChangeArrowheads="1"/>
          </p:cNvPicPr>
          <p:nvPr/>
        </p:nvPicPr>
        <p:blipFill>
          <a:blip r:embed="rId2" cstate="print"/>
          <a:srcRect/>
          <a:stretch>
            <a:fillRect/>
          </a:stretch>
        </p:blipFill>
        <p:spPr bwMode="auto">
          <a:xfrm>
            <a:off x="228600" y="685800"/>
            <a:ext cx="4953000" cy="5380893"/>
          </a:xfrm>
          <a:prstGeom prst="rect">
            <a:avLst/>
          </a:prstGeom>
          <a:noFill/>
        </p:spPr>
      </p:pic>
      <p:sp>
        <p:nvSpPr>
          <p:cNvPr id="3" name="Content Placeholder 2"/>
          <p:cNvSpPr>
            <a:spLocks noGrp="1"/>
          </p:cNvSpPr>
          <p:nvPr>
            <p:ph idx="1"/>
          </p:nvPr>
        </p:nvSpPr>
        <p:spPr>
          <a:xfrm>
            <a:off x="5181600" y="199293"/>
            <a:ext cx="3962400" cy="6553200"/>
          </a:xfrm>
          <a:noFill/>
        </p:spPr>
        <p:txBody>
          <a:bodyPr>
            <a:noAutofit/>
          </a:bodyPr>
          <a:lstStyle/>
          <a:p>
            <a:pPr marL="4763" indent="-4763" algn="ctr">
              <a:buNone/>
            </a:pPr>
            <a:r>
              <a:rPr lang="en-US" sz="4000" dirty="0" smtClean="0">
                <a:latin typeface="+mj-lt"/>
              </a:rPr>
              <a:t>Pharaoh </a:t>
            </a:r>
            <a:r>
              <a:rPr lang="en-US" sz="4000" dirty="0">
                <a:latin typeface="+mj-lt"/>
              </a:rPr>
              <a:t>and all his officials and all </a:t>
            </a:r>
            <a:r>
              <a:rPr lang="en-US" sz="4000" dirty="0" smtClean="0">
                <a:latin typeface="+mj-lt"/>
              </a:rPr>
              <a:t>the Egyptians </a:t>
            </a:r>
            <a:r>
              <a:rPr lang="en-US" sz="4000" dirty="0">
                <a:latin typeface="+mj-lt"/>
              </a:rPr>
              <a:t>got up during the night, </a:t>
            </a:r>
            <a:r>
              <a:rPr lang="en-US" sz="4000" dirty="0" smtClean="0">
                <a:latin typeface="+mj-lt"/>
              </a:rPr>
              <a:t>and </a:t>
            </a:r>
            <a:r>
              <a:rPr lang="en-US" sz="4000" dirty="0">
                <a:latin typeface="+mj-lt"/>
              </a:rPr>
              <a:t>there was loud wailing in Egypt, </a:t>
            </a:r>
            <a:r>
              <a:rPr lang="en-US" sz="4000" dirty="0" smtClean="0">
                <a:latin typeface="+mj-lt"/>
              </a:rPr>
              <a:t>            for </a:t>
            </a:r>
            <a:r>
              <a:rPr lang="en-US" sz="4000" dirty="0">
                <a:latin typeface="+mj-lt"/>
              </a:rPr>
              <a:t>there was not a house without someone dead</a:t>
            </a:r>
            <a:r>
              <a:rPr lang="en-US" sz="4000" dirty="0" smtClean="0">
                <a:latin typeface="+mj-lt"/>
              </a:rPr>
              <a:t>.</a:t>
            </a:r>
            <a:endParaRPr lang="en-US" sz="40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Exodus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4855464"/>
          </a:xfrm>
        </p:spPr>
        <p:txBody>
          <a:bodyPr/>
          <a:lstStyle/>
          <a:p>
            <a:pPr algn="ctr"/>
            <a:r>
              <a:rPr lang="en-US" sz="8000" dirty="0" smtClean="0">
                <a:solidFill>
                  <a:schemeClr val="bg2">
                    <a:lumMod val="10000"/>
                    <a:lumOff val="90000"/>
                  </a:schemeClr>
                </a:solidFill>
                <a:effectLst/>
              </a:rPr>
              <a:t>The Passover </a:t>
            </a:r>
            <a:br>
              <a:rPr lang="en-US" sz="8000" dirty="0" smtClean="0">
                <a:solidFill>
                  <a:schemeClr val="bg2">
                    <a:lumMod val="10000"/>
                    <a:lumOff val="90000"/>
                  </a:schemeClr>
                </a:solidFill>
                <a:effectLst/>
              </a:rPr>
            </a:br>
            <a:r>
              <a:rPr lang="en-US" sz="8000" dirty="0" smtClean="0">
                <a:solidFill>
                  <a:schemeClr val="bg2">
                    <a:lumMod val="10000"/>
                    <a:lumOff val="90000"/>
                  </a:schemeClr>
                </a:solidFill>
                <a:effectLst/>
              </a:rPr>
              <a:t>and the </a:t>
            </a:r>
            <a:br>
              <a:rPr lang="en-US" sz="8000" dirty="0" smtClean="0">
                <a:solidFill>
                  <a:schemeClr val="bg2">
                    <a:lumMod val="10000"/>
                    <a:lumOff val="90000"/>
                  </a:schemeClr>
                </a:solidFill>
                <a:effectLst/>
              </a:rPr>
            </a:br>
            <a:r>
              <a:rPr lang="en-US" sz="8000" dirty="0" smtClean="0">
                <a:solidFill>
                  <a:schemeClr val="bg2">
                    <a:lumMod val="10000"/>
                    <a:lumOff val="90000"/>
                  </a:schemeClr>
                </a:solidFill>
                <a:effectLst/>
              </a:rPr>
              <a:t>Festival of Unleavened Bread</a:t>
            </a:r>
            <a:endParaRPr lang="en-US" sz="8000" dirty="0">
              <a:solidFill>
                <a:schemeClr val="bg2">
                  <a:lumMod val="10000"/>
                  <a:lumOff val="90000"/>
                </a:schemeClr>
              </a:soli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14"/>
            <a:ext cx="9144000" cy="1219199"/>
          </a:xfrm>
        </p:spPr>
        <p:txBody>
          <a:bodyPr>
            <a:noAutofit/>
          </a:bodyPr>
          <a:lstStyle/>
          <a:p>
            <a:pPr marL="4763" indent="-4763" algn="ctr">
              <a:buNone/>
            </a:pPr>
            <a:r>
              <a:rPr lang="en-US" sz="4000" dirty="0" smtClean="0">
                <a:solidFill>
                  <a:schemeClr val="bg1"/>
                </a:solidFill>
                <a:latin typeface="+mj-lt"/>
              </a:rPr>
              <a:t>During the night Pharaoh summoned Moses and Aaron and said,</a:t>
            </a:r>
          </a:p>
        </p:txBody>
      </p:sp>
      <p:pic>
        <p:nvPicPr>
          <p:cNvPr id="35844" name="Picture 4" descr="http://www.freebibleimages.org/storydata/illustrations/FB_Moses_Pharaoh/overview_images/003-moses-pharaoh.jpg?13442496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3252387"/>
            <a:ext cx="4991100" cy="3654776"/>
          </a:xfrm>
          <a:prstGeom prst="rect">
            <a:avLst/>
          </a:prstGeom>
          <a:noFill/>
        </p:spPr>
      </p:pic>
      <p:sp>
        <p:nvSpPr>
          <p:cNvPr id="5" name="Content Placeholder 2"/>
          <p:cNvSpPr txBox="1">
            <a:spLocks/>
          </p:cNvSpPr>
          <p:nvPr/>
        </p:nvSpPr>
        <p:spPr>
          <a:xfrm>
            <a:off x="438150" y="2992834"/>
            <a:ext cx="8229600" cy="2590800"/>
          </a:xfrm>
          <a:prstGeom prst="rect">
            <a:avLst/>
          </a:prstGeom>
        </p:spPr>
        <p:txBody>
          <a:bodyPr vert="horz">
            <a:noAutofit/>
          </a:bodyPr>
          <a:lstStyle/>
          <a:p>
            <a:pPr marL="4763" marR="0" lvl="0" indent="-4763"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i="0" u="none" strike="noStrike" kern="1200" cap="none" spc="0" normalizeH="0" baseline="0" noProof="0" dirty="0" smtClean="0">
              <a:ln>
                <a:noFill/>
              </a:ln>
              <a:solidFill>
                <a:schemeClr val="tx1"/>
              </a:solidFill>
              <a:uLnTx/>
              <a:uFillTx/>
              <a:latin typeface="+mj-lt"/>
              <a:ea typeface="+mn-ea"/>
              <a:cs typeface="+mn-cs"/>
            </a:endParaRPr>
          </a:p>
        </p:txBody>
      </p:sp>
      <p:sp>
        <p:nvSpPr>
          <p:cNvPr id="6" name="Rectangular Callout 5"/>
          <p:cNvSpPr/>
          <p:nvPr/>
        </p:nvSpPr>
        <p:spPr>
          <a:xfrm>
            <a:off x="0" y="1325359"/>
            <a:ext cx="9105900" cy="1948062"/>
          </a:xfrm>
          <a:prstGeom prst="wedgeRectCallout">
            <a:avLst>
              <a:gd name="adj1" fmla="val -163"/>
              <a:gd name="adj2" fmla="val 63317"/>
            </a:avLst>
          </a:prstGeom>
          <a:solidFill>
            <a:srgbClr val="F891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0" indent="-4763" algn="ctr">
              <a:spcBef>
                <a:spcPct val="20000"/>
              </a:spcBef>
              <a:buClr>
                <a:schemeClr val="accent3"/>
              </a:buClr>
              <a:buSzPct val="95000"/>
              <a:defRPr/>
            </a:pPr>
            <a:r>
              <a:rPr lang="en-US" sz="4000" dirty="0">
                <a:solidFill>
                  <a:schemeClr val="tx1"/>
                </a:solidFill>
                <a:latin typeface="+mj-lt"/>
              </a:rPr>
              <a:t>Up! Leave my people, </a:t>
            </a:r>
            <a:r>
              <a:rPr lang="en-US" sz="4000" dirty="0" smtClean="0">
                <a:solidFill>
                  <a:schemeClr val="tx1"/>
                </a:solidFill>
                <a:latin typeface="+mj-lt"/>
              </a:rPr>
              <a:t>you </a:t>
            </a:r>
            <a:r>
              <a:rPr lang="en-US" sz="4000" dirty="0">
                <a:solidFill>
                  <a:schemeClr val="tx1"/>
                </a:solidFill>
                <a:latin typeface="+mj-lt"/>
              </a:rPr>
              <a:t>and the Israelites! Go, worship the </a:t>
            </a:r>
            <a:r>
              <a:rPr lang="en-US" sz="4000" cap="small" dirty="0">
                <a:solidFill>
                  <a:schemeClr val="tx1"/>
                </a:solidFill>
                <a:latin typeface="+mj-lt"/>
              </a:rPr>
              <a:t>Lord</a:t>
            </a:r>
            <a:r>
              <a:rPr lang="en-US" sz="4000" dirty="0">
                <a:solidFill>
                  <a:schemeClr val="tx1"/>
                </a:solidFill>
                <a:latin typeface="+mj-lt"/>
              </a:rPr>
              <a:t> as you have requested</a:t>
            </a:r>
            <a:r>
              <a:rPr lang="en-US" sz="4000" dirty="0" smtClean="0">
                <a:solidFill>
                  <a:schemeClr val="tx1"/>
                </a:solidFill>
                <a:latin typeface="+mj-lt"/>
              </a:rPr>
              <a:t>.</a:t>
            </a:r>
          </a:p>
        </p:txBody>
      </p:sp>
      <p:sp>
        <p:nvSpPr>
          <p:cNvPr id="7" name="Rectangular Callout 6"/>
          <p:cNvSpPr/>
          <p:nvPr/>
        </p:nvSpPr>
        <p:spPr>
          <a:xfrm>
            <a:off x="1830962" y="5529558"/>
            <a:ext cx="7313037" cy="1364458"/>
          </a:xfrm>
          <a:prstGeom prst="wedgeRectCallout">
            <a:avLst>
              <a:gd name="adj1" fmla="val 13679"/>
              <a:gd name="adj2" fmla="val -100916"/>
            </a:avLst>
          </a:prstGeom>
          <a:solidFill>
            <a:srgbClr val="F891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lvl="0" indent="-4763" algn="ctr">
              <a:spcBef>
                <a:spcPct val="20000"/>
              </a:spcBef>
              <a:buClr>
                <a:schemeClr val="accent3"/>
              </a:buClr>
              <a:buSzPct val="95000"/>
              <a:defRPr/>
            </a:pPr>
            <a:r>
              <a:rPr lang="en-US" sz="3600" dirty="0" smtClean="0">
                <a:solidFill>
                  <a:schemeClr val="tx1"/>
                </a:solidFill>
                <a:latin typeface="+mj-lt"/>
              </a:rPr>
              <a:t>Take </a:t>
            </a:r>
            <a:r>
              <a:rPr lang="en-US" sz="3600" dirty="0">
                <a:solidFill>
                  <a:schemeClr val="tx1"/>
                </a:solidFill>
                <a:latin typeface="+mj-lt"/>
              </a:rPr>
              <a:t>your flocks and herds, as you have said, and go. And also bless me.</a:t>
            </a:r>
          </a:p>
        </p:txBody>
      </p:sp>
      <p:pic>
        <p:nvPicPr>
          <p:cNvPr id="8" name="Picture 3"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060" y="2462712"/>
            <a:ext cx="1563688" cy="3581400"/>
          </a:xfrm>
          <a:prstGeom prst="rect">
            <a:avLst/>
          </a:prstGeom>
          <a:noFill/>
          <a:ln w="9525">
            <a:noFill/>
            <a:miter lim="800000"/>
            <a:headEnd/>
            <a:tailEnd/>
          </a:ln>
        </p:spPr>
      </p:pic>
      <p:pic>
        <p:nvPicPr>
          <p:cNvPr id="9" name="Picture 3" descr="ts?t=11726499353546131844&amp;pid=23296&amp;ppid=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2822480"/>
            <a:ext cx="1123067" cy="299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8580" flipH="1">
            <a:off x="76401" y="3766760"/>
            <a:ext cx="1465373" cy="2196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05400"/>
            <a:ext cx="9144000" cy="1752600"/>
          </a:xfrm>
          <a:solidFill>
            <a:srgbClr val="00B0F0"/>
          </a:solidFill>
        </p:spPr>
        <p:txBody>
          <a:bodyPr>
            <a:noAutofit/>
          </a:bodyPr>
          <a:lstStyle/>
          <a:p>
            <a:pPr marL="4763" indent="-4763" algn="ctr">
              <a:buNone/>
            </a:pPr>
            <a:r>
              <a:rPr lang="en-US" sz="3600" b="1" dirty="0" smtClean="0"/>
              <a:t>The </a:t>
            </a:r>
            <a:r>
              <a:rPr lang="en-US" sz="3600" b="1" dirty="0"/>
              <a:t>Egyptians urged the people to hurry and leave the country. </a:t>
            </a:r>
            <a:r>
              <a:rPr lang="en-US" sz="3600" b="1" dirty="0" smtClean="0"/>
              <a:t>“</a:t>
            </a:r>
            <a:r>
              <a:rPr lang="en-US" sz="3600" b="1" dirty="0"/>
              <a:t>For otherwise,” they said, “we will all die</a:t>
            </a:r>
            <a:r>
              <a:rPr lang="en-US" sz="3600" b="1" dirty="0" smtClean="0"/>
              <a:t>!”</a:t>
            </a:r>
            <a:endParaRPr lang="en-US" sz="3600" b="1" dirty="0"/>
          </a:p>
        </p:txBody>
      </p:sp>
      <p:pic>
        <p:nvPicPr>
          <p:cNvPr id="31746" name="Picture 2" descr="http://distantshores.org/images/obs/OBS-12-01.jpg"/>
          <p:cNvPicPr>
            <a:picLocks noChangeAspect="1" noChangeArrowheads="1"/>
          </p:cNvPicPr>
          <p:nvPr/>
        </p:nvPicPr>
        <p:blipFill>
          <a:blip r:embed="rId2" cstate="print"/>
          <a:srcRect/>
          <a:stretch>
            <a:fillRect/>
          </a:stretch>
        </p:blipFill>
        <p:spPr bwMode="auto">
          <a:xfrm>
            <a:off x="0" y="5643"/>
            <a:ext cx="9144000" cy="514350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448088"/>
            <a:ext cx="2808338" cy="6114224"/>
          </a:xfrm>
          <a:prstGeom prst="rect">
            <a:avLst/>
          </a:prstGeom>
        </p:spPr>
      </p:pic>
      <p:sp>
        <p:nvSpPr>
          <p:cNvPr id="3" name="Content Placeholder 2"/>
          <p:cNvSpPr>
            <a:spLocks noGrp="1"/>
          </p:cNvSpPr>
          <p:nvPr>
            <p:ph idx="1"/>
          </p:nvPr>
        </p:nvSpPr>
        <p:spPr>
          <a:xfrm>
            <a:off x="152400" y="304800"/>
            <a:ext cx="5715000" cy="6400800"/>
          </a:xfrm>
          <a:solidFill>
            <a:schemeClr val="tx2">
              <a:lumMod val="25000"/>
              <a:lumOff val="75000"/>
            </a:schemeClr>
          </a:solidFill>
        </p:spPr>
        <p:txBody>
          <a:bodyPr>
            <a:noAutofit/>
          </a:bodyPr>
          <a:lstStyle/>
          <a:p>
            <a:pPr marL="4763" indent="-4763" algn="ctr">
              <a:buNone/>
            </a:pPr>
            <a:r>
              <a:rPr lang="en-US" sz="4400" b="1" dirty="0" smtClean="0"/>
              <a:t>So </a:t>
            </a:r>
            <a:r>
              <a:rPr lang="en-US" sz="4400" b="1" dirty="0"/>
              <a:t>the people took </a:t>
            </a:r>
            <a:endParaRPr lang="en-US" sz="4400" b="1" dirty="0" smtClean="0"/>
          </a:p>
          <a:p>
            <a:pPr marL="4763" indent="-4763" algn="ctr">
              <a:buNone/>
            </a:pPr>
            <a:r>
              <a:rPr lang="en-US" sz="4400" b="1" dirty="0" smtClean="0"/>
              <a:t>their dough before </a:t>
            </a:r>
          </a:p>
          <a:p>
            <a:pPr marL="4763" indent="-4763" algn="ctr">
              <a:buNone/>
            </a:pPr>
            <a:r>
              <a:rPr lang="en-US" sz="4400" b="1" dirty="0" smtClean="0"/>
              <a:t>the </a:t>
            </a:r>
            <a:r>
              <a:rPr lang="en-US" sz="4400" b="1" dirty="0"/>
              <a:t>yeast was added, </a:t>
            </a:r>
            <a:endParaRPr lang="en-US" sz="4400" b="1" dirty="0" smtClean="0"/>
          </a:p>
          <a:p>
            <a:pPr marL="4763" indent="-4763" algn="ctr">
              <a:buNone/>
            </a:pPr>
            <a:r>
              <a:rPr lang="en-US" sz="4400" b="1" dirty="0" smtClean="0"/>
              <a:t>and </a:t>
            </a:r>
            <a:r>
              <a:rPr lang="en-US" sz="4400" b="1" dirty="0"/>
              <a:t>carried it on </a:t>
            </a:r>
            <a:endParaRPr lang="en-US" sz="4400" b="1" dirty="0" smtClean="0"/>
          </a:p>
          <a:p>
            <a:pPr marL="4763" indent="-4763" algn="ctr">
              <a:buNone/>
            </a:pPr>
            <a:r>
              <a:rPr lang="en-US" sz="4400" b="1" dirty="0" smtClean="0"/>
              <a:t>their shoulders</a:t>
            </a:r>
          </a:p>
          <a:p>
            <a:pPr marL="4763" indent="-4763" algn="ctr">
              <a:buNone/>
            </a:pPr>
            <a:r>
              <a:rPr lang="en-US" sz="4400" b="1" dirty="0" smtClean="0"/>
              <a:t> </a:t>
            </a:r>
            <a:r>
              <a:rPr lang="en-US" sz="4400" b="1" dirty="0"/>
              <a:t>in </a:t>
            </a:r>
            <a:r>
              <a:rPr lang="en-US" sz="4400" b="1" dirty="0" smtClean="0"/>
              <a:t>kneading </a:t>
            </a:r>
            <a:r>
              <a:rPr lang="en-US" sz="4400" b="1" dirty="0"/>
              <a:t>troughs </a:t>
            </a:r>
            <a:endParaRPr lang="en-US" sz="4400" b="1" dirty="0" smtClean="0"/>
          </a:p>
          <a:p>
            <a:pPr marL="4763" indent="-4763" algn="ctr">
              <a:buNone/>
            </a:pPr>
            <a:r>
              <a:rPr lang="en-US" sz="4400" b="1" dirty="0" smtClean="0"/>
              <a:t>wrapped </a:t>
            </a:r>
            <a:r>
              <a:rPr lang="en-US" sz="4400" b="1" dirty="0"/>
              <a:t>in clothing</a:t>
            </a:r>
            <a:r>
              <a:rPr lang="en-US" sz="4400" b="1" dirty="0" smtClean="0"/>
              <a:t>.</a:t>
            </a:r>
            <a:endParaRPr lang="en-US" sz="4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 y="4762"/>
            <a:ext cx="6065121" cy="3662363"/>
          </a:xfrm>
          <a:solidFill>
            <a:schemeClr val="accent2">
              <a:lumMod val="40000"/>
              <a:lumOff val="60000"/>
            </a:schemeClr>
          </a:solidFill>
        </p:spPr>
        <p:txBody>
          <a:bodyPr>
            <a:noAutofit/>
          </a:bodyPr>
          <a:lstStyle/>
          <a:p>
            <a:pPr marL="4763" indent="-4763" algn="ctr">
              <a:buNone/>
            </a:pPr>
            <a:endParaRPr lang="en-US" sz="1050" b="1" dirty="0" smtClean="0"/>
          </a:p>
          <a:p>
            <a:pPr marL="4763" indent="-4763" algn="ctr">
              <a:buNone/>
            </a:pPr>
            <a:r>
              <a:rPr lang="en-US" sz="4000" b="1" dirty="0" smtClean="0"/>
              <a:t>The </a:t>
            </a:r>
            <a:r>
              <a:rPr lang="en-US" sz="4000" b="1" dirty="0"/>
              <a:t>Israelites did as Moses instructed and asked the Egyptians for articles of silver and gold and for clothing</a:t>
            </a:r>
            <a:r>
              <a:rPr lang="en-US" sz="4000" b="1" dirty="0" smtClean="0"/>
              <a:t>.</a:t>
            </a:r>
            <a:endParaRPr lang="en-US" sz="4000" b="1" dirty="0"/>
          </a:p>
        </p:txBody>
      </p:sp>
      <p:pic>
        <p:nvPicPr>
          <p:cNvPr id="28678" name="Picture 6" descr="http://www.touregypt.net/images/touregypt/SILVER1.JPG"/>
          <p:cNvPicPr>
            <a:picLocks noChangeAspect="1" noChangeArrowheads="1"/>
          </p:cNvPicPr>
          <p:nvPr/>
        </p:nvPicPr>
        <p:blipFill>
          <a:blip r:embed="rId2" cstate="print"/>
          <a:srcRect/>
          <a:stretch>
            <a:fillRect/>
          </a:stretch>
        </p:blipFill>
        <p:spPr bwMode="auto">
          <a:xfrm>
            <a:off x="6067425" y="0"/>
            <a:ext cx="3076575" cy="3667126"/>
          </a:xfrm>
          <a:prstGeom prst="rect">
            <a:avLst/>
          </a:prstGeom>
          <a:noFill/>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3600" y="3986981"/>
            <a:ext cx="4953000" cy="2380243"/>
          </a:xfrm>
          <a:prstGeom prst="rect">
            <a:avLst/>
          </a:prstGeom>
        </p:spPr>
      </p:pic>
      <p:pic>
        <p:nvPicPr>
          <p:cNvPr id="10" name="Picture 9" descr="http://images.inmagine.com/400nwm/aspireimages/drk005/drk00533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91400" y="4005023"/>
            <a:ext cx="1283566" cy="2362201"/>
          </a:xfrm>
          <a:prstGeom prst="rect">
            <a:avLst/>
          </a:prstGeom>
          <a:noFill/>
        </p:spPr>
      </p:pic>
      <p:pic>
        <p:nvPicPr>
          <p:cNvPr id="11" name="Picture 10" descr="http://images.inmagine.com/400nwm/aspireimages/drk005/drk00533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7425" y="3926741"/>
            <a:ext cx="1531375" cy="239953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s://encrypted-tbn0.gstatic.com/images?q=tbn:ANd9GcRoft_Ne_pBPRglLJrgb92AOjXf9FFUdQrxSa1cNGYVn-ZnfGO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91000" y="2"/>
            <a:ext cx="4953000" cy="6857998"/>
          </a:xfrm>
          <a:prstGeom prst="rect">
            <a:avLst/>
          </a:prstGeom>
          <a:noFill/>
        </p:spPr>
      </p:pic>
      <p:sp>
        <p:nvSpPr>
          <p:cNvPr id="3" name="Content Placeholder 2"/>
          <p:cNvSpPr>
            <a:spLocks noGrp="1"/>
          </p:cNvSpPr>
          <p:nvPr>
            <p:ph idx="1"/>
          </p:nvPr>
        </p:nvSpPr>
        <p:spPr>
          <a:xfrm>
            <a:off x="0" y="1"/>
            <a:ext cx="4191000" cy="6858000"/>
          </a:xfrm>
          <a:solidFill>
            <a:srgbClr val="3366CC"/>
          </a:solidFill>
        </p:spPr>
        <p:txBody>
          <a:bodyPr>
            <a:noAutofit/>
          </a:bodyPr>
          <a:lstStyle/>
          <a:p>
            <a:pPr marL="4763" indent="-4763" algn="ctr">
              <a:buNone/>
            </a:pPr>
            <a:r>
              <a:rPr lang="en-US" sz="4000" b="1" dirty="0" smtClean="0"/>
              <a:t>The </a:t>
            </a:r>
            <a:r>
              <a:rPr lang="en-US" sz="4000" b="1" cap="small" dirty="0"/>
              <a:t>Lord</a:t>
            </a:r>
            <a:r>
              <a:rPr lang="en-US" sz="4000" b="1" dirty="0"/>
              <a:t> had made the Egyptians favorably disposed toward the people, </a:t>
            </a:r>
            <a:r>
              <a:rPr lang="en-US" sz="4000" b="1" dirty="0" smtClean="0"/>
              <a:t>    and </a:t>
            </a:r>
            <a:r>
              <a:rPr lang="en-US" sz="4000" b="1" dirty="0"/>
              <a:t>they gave them what they  </a:t>
            </a:r>
            <a:r>
              <a:rPr lang="en-US" sz="4000" b="1" dirty="0" smtClean="0"/>
              <a:t>    asked </a:t>
            </a:r>
            <a:r>
              <a:rPr lang="en-US" sz="4000" b="1" dirty="0"/>
              <a:t>for; </a:t>
            </a:r>
            <a:r>
              <a:rPr lang="en-US" sz="4000" b="1" dirty="0" smtClean="0"/>
              <a:t>so </a:t>
            </a:r>
            <a:r>
              <a:rPr lang="en-US" sz="4000" b="1" dirty="0"/>
              <a:t>they plundered the Egyptians</a:t>
            </a:r>
            <a:r>
              <a:rPr lang="en-US" sz="4000" b="1" dirty="0" smtClean="0"/>
              <a:t>.</a:t>
            </a:r>
            <a:endParaRPr lang="en-US" sz="4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30722" name="Picture 2" descr="http://godsrhema.com/Ex/img/02aMap.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74" y="1524000"/>
            <a:ext cx="4655574" cy="3733800"/>
          </a:xfrm>
          <a:prstGeom prst="rect">
            <a:avLst/>
          </a:prstGeom>
          <a:noFill/>
        </p:spPr>
      </p:pic>
      <p:sp>
        <p:nvSpPr>
          <p:cNvPr id="3" name="Content Placeholder 2"/>
          <p:cNvSpPr>
            <a:spLocks noGrp="1"/>
          </p:cNvSpPr>
          <p:nvPr>
            <p:ph idx="1"/>
          </p:nvPr>
        </p:nvSpPr>
        <p:spPr>
          <a:xfrm>
            <a:off x="-7374" y="9832"/>
            <a:ext cx="9151374" cy="1971367"/>
          </a:xfrm>
          <a:solidFill>
            <a:schemeClr val="accent3">
              <a:lumMod val="75000"/>
            </a:schemeClr>
          </a:solidFill>
        </p:spPr>
        <p:txBody>
          <a:bodyPr>
            <a:noAutofit/>
          </a:bodyPr>
          <a:lstStyle/>
          <a:p>
            <a:pPr marL="4763" indent="-4763" algn="ctr">
              <a:buNone/>
            </a:pPr>
            <a:r>
              <a:rPr lang="en-US" sz="4000" b="1" dirty="0" smtClean="0">
                <a:solidFill>
                  <a:schemeClr val="accent3">
                    <a:lumMod val="20000"/>
                    <a:lumOff val="80000"/>
                  </a:schemeClr>
                </a:solidFill>
                <a:latin typeface="+mj-lt"/>
              </a:rPr>
              <a:t>The </a:t>
            </a:r>
            <a:r>
              <a:rPr lang="en-US" sz="4000" b="1" dirty="0">
                <a:solidFill>
                  <a:schemeClr val="accent3">
                    <a:lumMod val="20000"/>
                    <a:lumOff val="80000"/>
                  </a:schemeClr>
                </a:solidFill>
                <a:latin typeface="+mj-lt"/>
              </a:rPr>
              <a:t>Israelites journeyed from </a:t>
            </a:r>
            <a:r>
              <a:rPr lang="en-US" sz="4000" b="1" dirty="0" smtClean="0">
                <a:solidFill>
                  <a:schemeClr val="accent3">
                    <a:lumMod val="20000"/>
                    <a:lumOff val="80000"/>
                  </a:schemeClr>
                </a:solidFill>
                <a:latin typeface="+mj-lt"/>
              </a:rPr>
              <a:t>Rameses </a:t>
            </a:r>
            <a:r>
              <a:rPr lang="en-US" sz="4000" b="1" dirty="0">
                <a:solidFill>
                  <a:schemeClr val="accent3">
                    <a:lumMod val="20000"/>
                    <a:lumOff val="80000"/>
                  </a:schemeClr>
                </a:solidFill>
                <a:latin typeface="+mj-lt"/>
              </a:rPr>
              <a:t>to Sukkoth. There were about </a:t>
            </a:r>
            <a:r>
              <a:rPr lang="en-US" sz="4000" b="1" dirty="0" smtClean="0">
                <a:solidFill>
                  <a:schemeClr val="accent3">
                    <a:lumMod val="20000"/>
                    <a:lumOff val="80000"/>
                  </a:schemeClr>
                </a:solidFill>
                <a:latin typeface="+mj-lt"/>
              </a:rPr>
              <a:t>600,000 </a:t>
            </a:r>
            <a:r>
              <a:rPr lang="en-US" sz="4000" b="1" dirty="0">
                <a:solidFill>
                  <a:schemeClr val="accent3">
                    <a:lumMod val="20000"/>
                    <a:lumOff val="80000"/>
                  </a:schemeClr>
                </a:solidFill>
                <a:latin typeface="+mj-lt"/>
              </a:rPr>
              <a:t>men on foot, besides women and children</a:t>
            </a:r>
            <a:r>
              <a:rPr lang="en-US" sz="4000" b="1" dirty="0" smtClean="0">
                <a:solidFill>
                  <a:schemeClr val="accent3">
                    <a:lumMod val="20000"/>
                    <a:lumOff val="80000"/>
                  </a:schemeClr>
                </a:solidFill>
                <a:latin typeface="+mj-lt"/>
              </a:rPr>
              <a:t>.</a:t>
            </a:r>
            <a:endParaRPr lang="en-US" sz="4000" b="1" dirty="0">
              <a:solidFill>
                <a:schemeClr val="accent3">
                  <a:lumMod val="20000"/>
                  <a:lumOff val="80000"/>
                </a:schemeClr>
              </a:solidFill>
              <a:latin typeface="+mj-lt"/>
            </a:endParaRPr>
          </a:p>
        </p:txBody>
      </p:sp>
      <p:cxnSp>
        <p:nvCxnSpPr>
          <p:cNvPr id="4" name="Straight Arrow Connector 3"/>
          <p:cNvCxnSpPr/>
          <p:nvPr/>
        </p:nvCxnSpPr>
        <p:spPr>
          <a:xfrm>
            <a:off x="1676400" y="3533467"/>
            <a:ext cx="990600" cy="27653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2" descr="http://distantshores.org/images/obs/OBS-12-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075"/>
          <a:stretch/>
        </p:blipFill>
        <p:spPr bwMode="auto">
          <a:xfrm>
            <a:off x="4644513" y="1934496"/>
            <a:ext cx="4499487" cy="3475704"/>
          </a:xfrm>
          <a:prstGeom prst="rect">
            <a:avLst/>
          </a:prstGeom>
          <a:noFill/>
        </p:spPr>
      </p:pic>
      <p:sp>
        <p:nvSpPr>
          <p:cNvPr id="8" name="Content Placeholder 2"/>
          <p:cNvSpPr txBox="1">
            <a:spLocks/>
          </p:cNvSpPr>
          <p:nvPr/>
        </p:nvSpPr>
        <p:spPr>
          <a:xfrm>
            <a:off x="28266" y="4876800"/>
            <a:ext cx="9115733" cy="1991032"/>
          </a:xfrm>
          <a:prstGeom prst="rect">
            <a:avLst/>
          </a:prstGeom>
          <a:solidFill>
            <a:schemeClr val="accent2">
              <a:lumMod val="50000"/>
            </a:schemeClr>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763" indent="-4763" algn="ctr">
              <a:buFont typeface="Wingdings 2"/>
              <a:buNone/>
            </a:pPr>
            <a:r>
              <a:rPr lang="en-US" sz="4000" dirty="0" smtClean="0">
                <a:solidFill>
                  <a:schemeClr val="bg1">
                    <a:lumMod val="95000"/>
                  </a:schemeClr>
                </a:solidFill>
                <a:latin typeface="+mj-lt"/>
              </a:rPr>
              <a:t>Many other people went up with them, and also large droves of livestock,            both flocks and herds.</a:t>
            </a:r>
            <a:endParaRPr lang="en-US" sz="4000" dirty="0">
              <a:solidFill>
                <a:schemeClr val="bg1">
                  <a:lumMod val="95000"/>
                </a:schemeClr>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 y="0"/>
            <a:ext cx="9144000" cy="6858000"/>
          </a:xfrm>
          <a:solidFill>
            <a:srgbClr val="3366CC"/>
          </a:solidFill>
        </p:spPr>
        <p:txBody>
          <a:bodyPr>
            <a:noAutofit/>
          </a:bodyPr>
          <a:lstStyle/>
          <a:p>
            <a:pPr marL="4763" indent="-4763" algn="ctr">
              <a:buNone/>
            </a:pPr>
            <a:r>
              <a:rPr lang="en-US" sz="4000" b="1" dirty="0" smtClean="0">
                <a:latin typeface="+mj-lt"/>
              </a:rPr>
              <a:t>With </a:t>
            </a:r>
            <a:r>
              <a:rPr lang="en-US" sz="4000" b="1" dirty="0">
                <a:latin typeface="+mj-lt"/>
              </a:rPr>
              <a:t>the dough the Israelites had </a:t>
            </a:r>
            <a:r>
              <a:rPr lang="en-US" sz="4000" b="1" dirty="0" smtClean="0">
                <a:latin typeface="+mj-lt"/>
              </a:rPr>
              <a:t>brought         .     from </a:t>
            </a:r>
            <a:r>
              <a:rPr lang="en-US" sz="4000" b="1" dirty="0">
                <a:latin typeface="+mj-lt"/>
              </a:rPr>
              <a:t>Egypt, they baked loaves of unleavened bread. </a:t>
            </a:r>
            <a:endParaRPr lang="en-US" sz="4000" b="1" dirty="0" smtClean="0">
              <a:latin typeface="+mj-lt"/>
            </a:endParaRPr>
          </a:p>
          <a:p>
            <a:pPr marL="4763" indent="-4763" algn="ctr">
              <a:buNone/>
            </a:pPr>
            <a:endParaRPr lang="en-US" sz="4000" b="1" dirty="0">
              <a:latin typeface="+mj-lt"/>
            </a:endParaRPr>
          </a:p>
          <a:p>
            <a:pPr marL="4763" indent="-4763" algn="ctr">
              <a:buNone/>
            </a:pPr>
            <a:endParaRPr lang="en-US" sz="4000" b="1" dirty="0" smtClean="0">
              <a:latin typeface="+mj-lt"/>
            </a:endParaRPr>
          </a:p>
          <a:p>
            <a:pPr marL="4763" indent="-4763" algn="ctr">
              <a:buNone/>
            </a:pPr>
            <a:endParaRPr lang="en-US" sz="4000" b="1" dirty="0">
              <a:latin typeface="+mj-lt"/>
            </a:endParaRPr>
          </a:p>
          <a:p>
            <a:pPr marL="4763" indent="-4763" algn="ctr">
              <a:buNone/>
            </a:pPr>
            <a:r>
              <a:rPr lang="en-US" sz="4000" b="1" dirty="0" smtClean="0">
                <a:latin typeface="+mj-lt"/>
              </a:rPr>
              <a:t>The </a:t>
            </a:r>
            <a:r>
              <a:rPr lang="en-US" sz="4000" b="1" dirty="0">
                <a:latin typeface="+mj-lt"/>
              </a:rPr>
              <a:t>dough was without yeast because they had been driven out of </a:t>
            </a:r>
            <a:r>
              <a:rPr lang="en-US" sz="4000" b="1" dirty="0" smtClean="0">
                <a:latin typeface="+mj-lt"/>
              </a:rPr>
              <a:t>Egypt </a:t>
            </a:r>
            <a:r>
              <a:rPr lang="en-US" sz="4000" b="1" dirty="0">
                <a:latin typeface="+mj-lt"/>
              </a:rPr>
              <a:t>and </a:t>
            </a:r>
            <a:r>
              <a:rPr lang="en-US" sz="4000" b="1" dirty="0" smtClean="0">
                <a:latin typeface="+mj-lt"/>
              </a:rPr>
              <a:t>   did </a:t>
            </a:r>
            <a:r>
              <a:rPr lang="en-US" sz="4000" b="1" dirty="0">
                <a:latin typeface="+mj-lt"/>
              </a:rPr>
              <a:t>not have time to prepare food </a:t>
            </a:r>
            <a:r>
              <a:rPr lang="en-US" sz="4000" b="1" dirty="0" smtClean="0">
                <a:latin typeface="+mj-lt"/>
              </a:rPr>
              <a:t>          for </a:t>
            </a:r>
            <a:r>
              <a:rPr lang="en-US" sz="4000" b="1" dirty="0">
                <a:latin typeface="+mj-lt"/>
              </a:rPr>
              <a:t>themselves</a:t>
            </a:r>
            <a:r>
              <a:rPr lang="en-US" sz="4000" b="1" dirty="0" smtClean="0">
                <a:latin typeface="+mj-lt"/>
              </a:rPr>
              <a:t>.</a:t>
            </a:r>
            <a:endParaRPr lang="en-US" sz="4000" b="1" dirty="0">
              <a:latin typeface="+mj-lt"/>
            </a:endParaRPr>
          </a:p>
        </p:txBody>
      </p:sp>
      <p:pic>
        <p:nvPicPr>
          <p:cNvPr id="27654" name="Picture 6" descr="http://www.clipsahoy.com/clipart3/as5934.gif"/>
          <p:cNvPicPr>
            <a:picLocks noChangeAspect="1" noChangeArrowheads="1"/>
          </p:cNvPicPr>
          <p:nvPr/>
        </p:nvPicPr>
        <p:blipFill>
          <a:blip r:embed="rId2" cstate="print"/>
          <a:srcRect/>
          <a:stretch>
            <a:fillRect/>
          </a:stretch>
        </p:blipFill>
        <p:spPr bwMode="auto">
          <a:xfrm>
            <a:off x="12290" y="762000"/>
            <a:ext cx="3429000" cy="351129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http://www.freebibleimages.org/storydata/illustrations/FB_Moses_Red_Sea/overview_images/002-moses-red-sea.jpg?1344249837"/>
          <p:cNvPicPr>
            <a:picLocks noChangeAspect="1" noChangeArrowheads="1"/>
          </p:cNvPicPr>
          <p:nvPr/>
        </p:nvPicPr>
        <p:blipFill>
          <a:blip r:embed="rId2" cstate="print"/>
          <a:srcRect/>
          <a:stretch>
            <a:fillRect/>
          </a:stretch>
        </p:blipFill>
        <p:spPr bwMode="auto">
          <a:xfrm>
            <a:off x="3124200" y="1"/>
            <a:ext cx="6019800" cy="6858000"/>
          </a:xfrm>
          <a:prstGeom prst="rect">
            <a:avLst/>
          </a:prstGeom>
          <a:solidFill>
            <a:schemeClr val="accent6">
              <a:lumMod val="20000"/>
              <a:lumOff val="80000"/>
            </a:schemeClr>
          </a:solidFill>
        </p:spPr>
      </p:pic>
      <p:sp>
        <p:nvSpPr>
          <p:cNvPr id="3" name="Content Placeholder 2"/>
          <p:cNvSpPr>
            <a:spLocks noGrp="1"/>
          </p:cNvSpPr>
          <p:nvPr>
            <p:ph idx="1"/>
          </p:nvPr>
        </p:nvSpPr>
        <p:spPr>
          <a:xfrm>
            <a:off x="29497" y="1"/>
            <a:ext cx="3551903" cy="6858000"/>
          </a:xfrm>
          <a:solidFill>
            <a:schemeClr val="accent6">
              <a:lumMod val="60000"/>
              <a:lumOff val="40000"/>
              <a:alpha val="86000"/>
            </a:schemeClr>
          </a:solidFill>
        </p:spPr>
        <p:txBody>
          <a:bodyPr>
            <a:noAutofit/>
          </a:bodyPr>
          <a:lstStyle/>
          <a:p>
            <a:pPr marL="4763" indent="-4763" algn="ctr">
              <a:buNone/>
            </a:pPr>
            <a:r>
              <a:rPr lang="en-US" sz="4000" b="1" dirty="0" smtClean="0">
                <a:solidFill>
                  <a:schemeClr val="accent2">
                    <a:lumMod val="50000"/>
                  </a:schemeClr>
                </a:solidFill>
                <a:latin typeface="+mj-lt"/>
              </a:rPr>
              <a:t>Now </a:t>
            </a:r>
            <a:r>
              <a:rPr lang="en-US" sz="4000" b="1" dirty="0">
                <a:solidFill>
                  <a:schemeClr val="accent2">
                    <a:lumMod val="50000"/>
                  </a:schemeClr>
                </a:solidFill>
                <a:latin typeface="+mj-lt"/>
              </a:rPr>
              <a:t>the length of time the Israelite people lived in </a:t>
            </a:r>
            <a:r>
              <a:rPr lang="en-US" sz="4000" b="1" dirty="0" smtClean="0">
                <a:solidFill>
                  <a:schemeClr val="accent2">
                    <a:lumMod val="50000"/>
                  </a:schemeClr>
                </a:solidFill>
                <a:latin typeface="+mj-lt"/>
              </a:rPr>
              <a:t>Egypt</a:t>
            </a:r>
            <a:r>
              <a:rPr lang="en-US" sz="4000" b="1" baseline="30000" dirty="0" smtClean="0">
                <a:solidFill>
                  <a:schemeClr val="accent2">
                    <a:lumMod val="50000"/>
                  </a:schemeClr>
                </a:solidFill>
                <a:latin typeface="+mj-lt"/>
              </a:rPr>
              <a:t> </a:t>
            </a:r>
            <a:r>
              <a:rPr lang="en-US" sz="4000" b="1" dirty="0" smtClean="0">
                <a:solidFill>
                  <a:schemeClr val="accent2">
                    <a:lumMod val="50000"/>
                  </a:schemeClr>
                </a:solidFill>
                <a:latin typeface="+mj-lt"/>
              </a:rPr>
              <a:t>was </a:t>
            </a:r>
            <a:r>
              <a:rPr lang="en-US" sz="4000" b="1" dirty="0">
                <a:solidFill>
                  <a:schemeClr val="accent2">
                    <a:lumMod val="50000"/>
                  </a:schemeClr>
                </a:solidFill>
                <a:latin typeface="+mj-lt"/>
              </a:rPr>
              <a:t>430 years. </a:t>
            </a:r>
            <a:r>
              <a:rPr lang="en-US" sz="4000" b="1" dirty="0" smtClean="0">
                <a:solidFill>
                  <a:schemeClr val="accent2">
                    <a:lumMod val="50000"/>
                  </a:schemeClr>
                </a:solidFill>
                <a:latin typeface="+mj-lt"/>
              </a:rPr>
              <a:t>At </a:t>
            </a:r>
            <a:r>
              <a:rPr lang="en-US" sz="4000" b="1" dirty="0">
                <a:solidFill>
                  <a:schemeClr val="accent2">
                    <a:lumMod val="50000"/>
                  </a:schemeClr>
                </a:solidFill>
                <a:latin typeface="+mj-lt"/>
              </a:rPr>
              <a:t>the end of the 430 years, to the very day, all the </a:t>
            </a:r>
            <a:r>
              <a:rPr lang="en-US" sz="4000" b="1" cap="small" dirty="0">
                <a:solidFill>
                  <a:schemeClr val="accent2">
                    <a:lumMod val="50000"/>
                  </a:schemeClr>
                </a:solidFill>
                <a:latin typeface="+mj-lt"/>
              </a:rPr>
              <a:t>Lord</a:t>
            </a:r>
            <a:r>
              <a:rPr lang="en-US" sz="4000" b="1" dirty="0">
                <a:solidFill>
                  <a:schemeClr val="accent2">
                    <a:lumMod val="50000"/>
                  </a:schemeClr>
                </a:solidFill>
                <a:latin typeface="+mj-lt"/>
              </a:rPr>
              <a:t>’s divisions left Egypt</a:t>
            </a:r>
            <a:r>
              <a:rPr lang="en-US" sz="4000" b="1" dirty="0" smtClean="0">
                <a:solidFill>
                  <a:schemeClr val="accent2">
                    <a:lumMod val="50000"/>
                  </a:schemeClr>
                </a:solidFill>
                <a:latin typeface="+mj-lt"/>
              </a:rPr>
              <a:t>.</a:t>
            </a:r>
            <a:endParaRPr lang="en-US" sz="4000" b="1"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http://2.bp.blogspot.com/-rGWjOuGDGXA/UKpwNcr1HjI/AAAAAAAAAcs/Gb_ZIaqRgFc/s1600/exodus20pillar20fir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95400"/>
            <a:ext cx="6553200" cy="5486400"/>
          </a:xfrm>
          <a:prstGeom prst="rect">
            <a:avLst/>
          </a:prstGeom>
          <a:noFill/>
        </p:spPr>
      </p:pic>
      <p:sp>
        <p:nvSpPr>
          <p:cNvPr id="3" name="Content Placeholder 2"/>
          <p:cNvSpPr>
            <a:spLocks noGrp="1"/>
          </p:cNvSpPr>
          <p:nvPr>
            <p:ph idx="1"/>
          </p:nvPr>
        </p:nvSpPr>
        <p:spPr>
          <a:xfrm>
            <a:off x="0" y="0"/>
            <a:ext cx="9144000" cy="1295400"/>
          </a:xfrm>
          <a:solidFill>
            <a:srgbClr val="6699FF"/>
          </a:solidFill>
        </p:spPr>
        <p:txBody>
          <a:bodyPr>
            <a:noAutofit/>
          </a:bodyPr>
          <a:lstStyle/>
          <a:p>
            <a:pPr marL="4763" indent="-4763" algn="ctr">
              <a:buNone/>
            </a:pPr>
            <a:r>
              <a:rPr lang="en-US" sz="3600" b="1" dirty="0" smtClean="0">
                <a:solidFill>
                  <a:schemeClr val="bg1"/>
                </a:solidFill>
                <a:latin typeface="+mj-lt"/>
              </a:rPr>
              <a:t>Because </a:t>
            </a:r>
            <a:r>
              <a:rPr lang="en-US" sz="3600" b="1" dirty="0">
                <a:solidFill>
                  <a:schemeClr val="bg1"/>
                </a:solidFill>
                <a:latin typeface="+mj-lt"/>
              </a:rPr>
              <a:t>the </a:t>
            </a:r>
            <a:r>
              <a:rPr lang="en-US" sz="3600" b="1" cap="small" dirty="0">
                <a:solidFill>
                  <a:schemeClr val="bg1"/>
                </a:solidFill>
                <a:latin typeface="+mj-lt"/>
              </a:rPr>
              <a:t>Lord</a:t>
            </a:r>
            <a:r>
              <a:rPr lang="en-US" sz="3600" b="1" dirty="0">
                <a:solidFill>
                  <a:schemeClr val="bg1"/>
                </a:solidFill>
                <a:latin typeface="+mj-lt"/>
              </a:rPr>
              <a:t> kept vigil that night </a:t>
            </a:r>
            <a:endParaRPr lang="en-US" sz="3600" b="1" dirty="0" smtClean="0">
              <a:solidFill>
                <a:schemeClr val="bg1"/>
              </a:solidFill>
              <a:latin typeface="+mj-lt"/>
            </a:endParaRPr>
          </a:p>
          <a:p>
            <a:pPr marL="4763" indent="-4763" algn="ctr">
              <a:buNone/>
            </a:pPr>
            <a:r>
              <a:rPr lang="en-US" sz="3600" b="1" dirty="0" smtClean="0">
                <a:solidFill>
                  <a:schemeClr val="bg1"/>
                </a:solidFill>
                <a:latin typeface="+mj-lt"/>
              </a:rPr>
              <a:t>to </a:t>
            </a:r>
            <a:r>
              <a:rPr lang="en-US" sz="3600" b="1" dirty="0">
                <a:solidFill>
                  <a:schemeClr val="bg1"/>
                </a:solidFill>
                <a:latin typeface="+mj-lt"/>
              </a:rPr>
              <a:t>bring them out of Egypt, </a:t>
            </a:r>
          </a:p>
        </p:txBody>
      </p:sp>
      <p:sp>
        <p:nvSpPr>
          <p:cNvPr id="4" name="Content Placeholder 2"/>
          <p:cNvSpPr txBox="1">
            <a:spLocks/>
          </p:cNvSpPr>
          <p:nvPr/>
        </p:nvSpPr>
        <p:spPr>
          <a:xfrm>
            <a:off x="6553200" y="1295400"/>
            <a:ext cx="2590800" cy="5486400"/>
          </a:xfrm>
          <a:prstGeom prst="rect">
            <a:avLst/>
          </a:prstGeom>
          <a:solidFill>
            <a:srgbClr val="6699FF"/>
          </a:solid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763" indent="-4763" algn="ctr">
              <a:buFont typeface="Wingdings 2"/>
              <a:buNone/>
            </a:pPr>
            <a:r>
              <a:rPr lang="en-US" sz="3600" b="1" dirty="0" smtClean="0">
                <a:solidFill>
                  <a:schemeClr val="bg1"/>
                </a:solidFill>
                <a:latin typeface="+mj-lt"/>
              </a:rPr>
              <a:t>on this night all the Israelites are to keep vigil to honor the </a:t>
            </a:r>
            <a:r>
              <a:rPr lang="en-US" sz="3600" b="1" cap="small" dirty="0" smtClean="0">
                <a:solidFill>
                  <a:schemeClr val="bg1"/>
                </a:solidFill>
                <a:latin typeface="+mj-lt"/>
              </a:rPr>
              <a:t>Lord</a:t>
            </a:r>
            <a:r>
              <a:rPr lang="en-US" sz="3600" b="1" dirty="0" smtClean="0">
                <a:solidFill>
                  <a:schemeClr val="bg1"/>
                </a:solidFill>
                <a:latin typeface="+mj-lt"/>
              </a:rPr>
              <a:t> for the generations to come.</a:t>
            </a:r>
            <a:endParaRPr lang="en-US" sz="3600" b="1" dirty="0">
              <a:solidFill>
                <a:schemeClr val="bg1"/>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054" y="3178348"/>
            <a:ext cx="1563688" cy="3581400"/>
          </a:xfrm>
          <a:prstGeom prst="rect">
            <a:avLst/>
          </a:prstGeom>
          <a:noFill/>
          <a:ln w="9525">
            <a:noFill/>
            <a:miter lim="800000"/>
            <a:headEnd/>
            <a:tailEnd/>
          </a:ln>
        </p:spPr>
      </p:pic>
      <p:pic>
        <p:nvPicPr>
          <p:cNvPr id="5" name="Picture 3"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33125" y="3276600"/>
            <a:ext cx="1037113" cy="2823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MCj0351325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192081" flipH="1">
            <a:off x="512211" y="4461859"/>
            <a:ext cx="1465373" cy="21968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334" y="3553"/>
            <a:ext cx="9163334" cy="1446550"/>
          </a:xfrm>
          <a:prstGeom prst="rect">
            <a:avLst/>
          </a:prstGeom>
          <a:solidFill>
            <a:schemeClr val="bg2">
              <a:lumMod val="50000"/>
            </a:schemeClr>
          </a:solidFill>
          <a:ln>
            <a:noFill/>
          </a:ln>
        </p:spPr>
        <p:txBody>
          <a:bodyPr wrap="square">
            <a:spAutoFit/>
          </a:bodyPr>
          <a:lstStyle/>
          <a:p>
            <a:pPr algn="ctr"/>
            <a:r>
              <a:rPr lang="en-US" sz="4400" b="1" dirty="0">
                <a:solidFill>
                  <a:schemeClr val="bg2">
                    <a:lumMod val="10000"/>
                    <a:lumOff val="90000"/>
                  </a:schemeClr>
                </a:solidFill>
              </a:rPr>
              <a:t>The </a:t>
            </a:r>
            <a:r>
              <a:rPr lang="en-US" sz="4400" b="1" cap="small" dirty="0">
                <a:solidFill>
                  <a:schemeClr val="bg2">
                    <a:lumMod val="10000"/>
                    <a:lumOff val="90000"/>
                  </a:schemeClr>
                </a:solidFill>
              </a:rPr>
              <a:t>Lord</a:t>
            </a:r>
            <a:r>
              <a:rPr lang="en-US" sz="4400" b="1" dirty="0">
                <a:solidFill>
                  <a:schemeClr val="bg2">
                    <a:lumMod val="10000"/>
                    <a:lumOff val="90000"/>
                  </a:schemeClr>
                </a:solidFill>
              </a:rPr>
              <a:t> said to Moses and Aaron in Egypt,</a:t>
            </a:r>
            <a:r>
              <a:rPr lang="en-US" sz="4400" b="1" baseline="30000" dirty="0">
                <a:solidFill>
                  <a:schemeClr val="bg2">
                    <a:lumMod val="10000"/>
                    <a:lumOff val="90000"/>
                  </a:schemeClr>
                </a:solidFill>
              </a:rPr>
              <a:t> </a:t>
            </a:r>
            <a:endParaRPr lang="en-US" sz="4000" dirty="0">
              <a:solidFill>
                <a:schemeClr val="bg2">
                  <a:lumMod val="10000"/>
                  <a:lumOff val="90000"/>
                </a:schemeClr>
              </a:solidFill>
              <a:latin typeface="Arial" pitchFamily="34" charset="0"/>
              <a:cs typeface="Arial" pitchFamily="34" charset="0"/>
            </a:endParaRPr>
          </a:p>
        </p:txBody>
      </p:sp>
      <p:sp>
        <p:nvSpPr>
          <p:cNvPr id="8" name="Rounded Rectangular Callout 7"/>
          <p:cNvSpPr/>
          <p:nvPr/>
        </p:nvSpPr>
        <p:spPr>
          <a:xfrm>
            <a:off x="-1" y="1450103"/>
            <a:ext cx="9163665" cy="1381581"/>
          </a:xfrm>
          <a:prstGeom prst="wedgeRoundRectCallout">
            <a:avLst>
              <a:gd name="adj1" fmla="val 48939"/>
              <a:gd name="adj2" fmla="val -96308"/>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b="1" dirty="0">
                <a:latin typeface="+mj-lt"/>
              </a:rPr>
              <a:t>This month is to be for you the </a:t>
            </a:r>
            <a:r>
              <a:rPr lang="en-US" sz="4000" b="1" dirty="0" smtClean="0">
                <a:latin typeface="+mj-lt"/>
              </a:rPr>
              <a:t>1</a:t>
            </a:r>
            <a:r>
              <a:rPr lang="en-US" sz="4000" b="1" baseline="30000" dirty="0" smtClean="0">
                <a:latin typeface="+mj-lt"/>
              </a:rPr>
              <a:t>st</a:t>
            </a:r>
            <a:r>
              <a:rPr lang="en-US" sz="4000" b="1" dirty="0" smtClean="0">
                <a:latin typeface="+mj-lt"/>
              </a:rPr>
              <a:t> month</a:t>
            </a:r>
            <a:r>
              <a:rPr lang="en-US" sz="4000" b="1" dirty="0">
                <a:latin typeface="+mj-lt"/>
              </a:rPr>
              <a:t>, </a:t>
            </a:r>
            <a:endParaRPr lang="en-US" sz="4000" b="1" dirty="0" smtClean="0">
              <a:latin typeface="+mj-lt"/>
            </a:endParaRPr>
          </a:p>
          <a:p>
            <a:pPr marL="4763" indent="-4763" algn="ctr">
              <a:buNone/>
            </a:pPr>
            <a:r>
              <a:rPr lang="en-US" sz="4000" b="1" dirty="0" smtClean="0">
                <a:latin typeface="+mj-lt"/>
              </a:rPr>
              <a:t>the 1</a:t>
            </a:r>
            <a:r>
              <a:rPr lang="en-US" sz="4000" b="1" baseline="30000" dirty="0" smtClean="0">
                <a:latin typeface="+mj-lt"/>
              </a:rPr>
              <a:t>st</a:t>
            </a:r>
            <a:r>
              <a:rPr lang="en-US" sz="4000" b="1" dirty="0" smtClean="0">
                <a:latin typeface="+mj-lt"/>
              </a:rPr>
              <a:t> month </a:t>
            </a:r>
            <a:r>
              <a:rPr lang="en-US" sz="4000" b="1" dirty="0">
                <a:latin typeface="+mj-lt"/>
              </a:rPr>
              <a:t>of your year.</a:t>
            </a:r>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00" y="3795874"/>
            <a:ext cx="3962400" cy="2729857"/>
          </a:xfrm>
          <a:prstGeom prst="rect">
            <a:avLst/>
          </a:prstGeom>
        </p:spPr>
      </p:pic>
      <p:sp>
        <p:nvSpPr>
          <p:cNvPr id="15" name="Rounded Rectangular Callout 14"/>
          <p:cNvSpPr/>
          <p:nvPr/>
        </p:nvSpPr>
        <p:spPr>
          <a:xfrm>
            <a:off x="3200400" y="3178348"/>
            <a:ext cx="5237587" cy="1211097"/>
          </a:xfrm>
          <a:prstGeom prst="wedgeRoundRectCallout">
            <a:avLst>
              <a:gd name="adj1" fmla="val 15141"/>
              <a:gd name="adj2" fmla="val -46135"/>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b="1" dirty="0" smtClean="0">
                <a:latin typeface="+mj-lt"/>
              </a:rPr>
              <a:t>1</a:t>
            </a:r>
            <a:r>
              <a:rPr lang="en-US" sz="4000" b="1" baseline="30000" dirty="0" smtClean="0">
                <a:latin typeface="+mj-lt"/>
              </a:rPr>
              <a:t>st</a:t>
            </a:r>
            <a:r>
              <a:rPr lang="en-US" sz="4000" b="1" dirty="0" smtClean="0">
                <a:latin typeface="+mj-lt"/>
              </a:rPr>
              <a:t> month</a:t>
            </a:r>
            <a:r>
              <a:rPr lang="en-US" sz="4000" b="1" dirty="0">
                <a:latin typeface="+mj-lt"/>
              </a:rPr>
              <a:t>, </a:t>
            </a:r>
            <a:endParaRPr lang="en-US" sz="4000" b="1" dirty="0" smtClean="0">
              <a:latin typeface="+mj-lt"/>
            </a:endParaRPr>
          </a:p>
          <a:p>
            <a:pPr marL="4763" indent="-4763" algn="ctr">
              <a:buNone/>
            </a:pPr>
            <a:r>
              <a:rPr lang="en-US" sz="4000" b="1" dirty="0" smtClean="0">
                <a:latin typeface="+mj-lt"/>
              </a:rPr>
              <a:t>1</a:t>
            </a:r>
            <a:r>
              <a:rPr lang="en-US" sz="4000" b="1" baseline="30000" dirty="0" smtClean="0">
                <a:latin typeface="+mj-lt"/>
              </a:rPr>
              <a:t>st</a:t>
            </a:r>
            <a:r>
              <a:rPr lang="en-US" sz="4000" b="1" dirty="0" smtClean="0">
                <a:latin typeface="+mj-lt"/>
              </a:rPr>
              <a:t> month </a:t>
            </a:r>
            <a:r>
              <a:rPr lang="en-US" sz="4000" b="1" dirty="0">
                <a:latin typeface="+mj-lt"/>
              </a:rPr>
              <a:t>of your 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18510" y="5497010"/>
            <a:ext cx="5887235" cy="1392945"/>
          </a:xfrm>
          <a:prstGeom prst="rect">
            <a:avLst/>
          </a:prstGeom>
        </p:spPr>
      </p:pic>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832"/>
            <a:ext cx="9173790" cy="2170558"/>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59184"/>
            <a:ext cx="4876800" cy="4698816"/>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6545" y="754129"/>
            <a:ext cx="3252832" cy="2241007"/>
          </a:xfrm>
          <a:prstGeom prst="rect">
            <a:avLst/>
          </a:prstGeom>
        </p:spPr>
      </p:pic>
      <p:sp>
        <p:nvSpPr>
          <p:cNvPr id="7" name="Rounded Rectangular Callout 6"/>
          <p:cNvSpPr/>
          <p:nvPr/>
        </p:nvSpPr>
        <p:spPr>
          <a:xfrm>
            <a:off x="139013" y="128916"/>
            <a:ext cx="4653116" cy="1211097"/>
          </a:xfrm>
          <a:prstGeom prst="wedgeRoundRectCallout">
            <a:avLst>
              <a:gd name="adj1" fmla="val 15141"/>
              <a:gd name="adj2" fmla="val -46135"/>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3600" b="1" dirty="0" smtClean="0">
                <a:latin typeface="+mj-lt"/>
              </a:rPr>
              <a:t>1</a:t>
            </a:r>
            <a:r>
              <a:rPr lang="en-US" sz="3600" b="1" baseline="30000" dirty="0" smtClean="0">
                <a:latin typeface="+mj-lt"/>
              </a:rPr>
              <a:t>st</a:t>
            </a:r>
            <a:r>
              <a:rPr lang="en-US" sz="3600" b="1" dirty="0" smtClean="0">
                <a:latin typeface="+mj-lt"/>
              </a:rPr>
              <a:t> month</a:t>
            </a:r>
            <a:r>
              <a:rPr lang="en-US" sz="3600" b="1" dirty="0">
                <a:latin typeface="+mj-lt"/>
              </a:rPr>
              <a:t>, </a:t>
            </a:r>
            <a:endParaRPr lang="en-US" sz="3600" b="1" dirty="0" smtClean="0">
              <a:latin typeface="+mj-lt"/>
            </a:endParaRPr>
          </a:p>
          <a:p>
            <a:pPr marL="4763" indent="-4763" algn="ctr">
              <a:buNone/>
            </a:pPr>
            <a:r>
              <a:rPr lang="en-US" sz="3600" b="1" dirty="0" smtClean="0">
                <a:latin typeface="+mj-lt"/>
              </a:rPr>
              <a:t>1</a:t>
            </a:r>
            <a:r>
              <a:rPr lang="en-US" sz="3600" b="1" baseline="30000" dirty="0" smtClean="0">
                <a:latin typeface="+mj-lt"/>
              </a:rPr>
              <a:t>st</a:t>
            </a:r>
            <a:r>
              <a:rPr lang="en-US" sz="3600" b="1" dirty="0" smtClean="0">
                <a:latin typeface="+mj-lt"/>
              </a:rPr>
              <a:t> month </a:t>
            </a:r>
            <a:r>
              <a:rPr lang="en-US" sz="3600" b="1" dirty="0">
                <a:latin typeface="+mj-lt"/>
              </a:rPr>
              <a:t>of your year.</a:t>
            </a:r>
          </a:p>
        </p:txBody>
      </p:sp>
      <p:sp>
        <p:nvSpPr>
          <p:cNvPr id="5" name="Oval 4"/>
          <p:cNvSpPr/>
          <p:nvPr/>
        </p:nvSpPr>
        <p:spPr>
          <a:xfrm>
            <a:off x="3385421" y="1533971"/>
            <a:ext cx="703555" cy="43125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lumOff val="90000"/>
                </a:schemeClr>
              </a:solidFill>
            </a:endParaRPr>
          </a:p>
        </p:txBody>
      </p:sp>
      <p:sp>
        <p:nvSpPr>
          <p:cNvPr id="8" name="Rounded Rectangular Callout 7"/>
          <p:cNvSpPr/>
          <p:nvPr/>
        </p:nvSpPr>
        <p:spPr>
          <a:xfrm>
            <a:off x="4786909" y="550519"/>
            <a:ext cx="4357091" cy="6309939"/>
          </a:xfrm>
          <a:prstGeom prst="wedgeRoundRectCallout">
            <a:avLst>
              <a:gd name="adj1" fmla="val 38759"/>
              <a:gd name="adj2" fmla="val -55996"/>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b="1" dirty="0">
                <a:solidFill>
                  <a:schemeClr val="bg2">
                    <a:lumMod val="10000"/>
                    <a:lumOff val="90000"/>
                  </a:schemeClr>
                </a:solidFill>
                <a:latin typeface="+mj-lt"/>
              </a:rPr>
              <a:t>Tell the whole community of Israel that on the </a:t>
            </a:r>
            <a:r>
              <a:rPr lang="en-US" sz="4000" b="1" dirty="0" smtClean="0">
                <a:solidFill>
                  <a:schemeClr val="bg2">
                    <a:lumMod val="10000"/>
                    <a:lumOff val="90000"/>
                  </a:schemeClr>
                </a:solidFill>
                <a:latin typeface="+mj-lt"/>
              </a:rPr>
              <a:t>10</a:t>
            </a:r>
            <a:r>
              <a:rPr lang="en-US" sz="4000" b="1" baseline="30000" dirty="0" smtClean="0">
                <a:solidFill>
                  <a:schemeClr val="bg2">
                    <a:lumMod val="10000"/>
                    <a:lumOff val="90000"/>
                  </a:schemeClr>
                </a:solidFill>
                <a:latin typeface="+mj-lt"/>
              </a:rPr>
              <a:t>th</a:t>
            </a:r>
            <a:r>
              <a:rPr lang="en-US" sz="4000" b="1" dirty="0" smtClean="0">
                <a:solidFill>
                  <a:schemeClr val="bg2">
                    <a:lumMod val="10000"/>
                    <a:lumOff val="90000"/>
                  </a:schemeClr>
                </a:solidFill>
                <a:latin typeface="+mj-lt"/>
              </a:rPr>
              <a:t>  </a:t>
            </a:r>
            <a:r>
              <a:rPr lang="en-US" sz="4000" b="1" dirty="0">
                <a:solidFill>
                  <a:schemeClr val="bg2">
                    <a:lumMod val="10000"/>
                    <a:lumOff val="90000"/>
                  </a:schemeClr>
                </a:solidFill>
                <a:latin typeface="+mj-lt"/>
              </a:rPr>
              <a:t>day of this month each man is to take a lamb</a:t>
            </a:r>
            <a:r>
              <a:rPr lang="en-US" sz="4000" b="1" baseline="30000" dirty="0">
                <a:solidFill>
                  <a:schemeClr val="bg2">
                    <a:lumMod val="10000"/>
                    <a:lumOff val="90000"/>
                  </a:schemeClr>
                </a:solidFill>
                <a:latin typeface="+mj-lt"/>
              </a:rPr>
              <a:t> </a:t>
            </a:r>
            <a:r>
              <a:rPr lang="en-US" sz="4000" b="1" dirty="0">
                <a:solidFill>
                  <a:schemeClr val="bg2">
                    <a:lumMod val="10000"/>
                    <a:lumOff val="90000"/>
                  </a:schemeClr>
                </a:solidFill>
                <a:latin typeface="+mj-lt"/>
              </a:rPr>
              <a:t>for his family, </a:t>
            </a:r>
            <a:endParaRPr lang="en-US" sz="4000" b="1" dirty="0" smtClean="0">
              <a:solidFill>
                <a:schemeClr val="bg2">
                  <a:lumMod val="10000"/>
                  <a:lumOff val="90000"/>
                </a:schemeClr>
              </a:solidFill>
              <a:latin typeface="+mj-lt"/>
            </a:endParaRPr>
          </a:p>
          <a:p>
            <a:pPr marL="4763" indent="-4763" algn="ctr">
              <a:buNone/>
            </a:pPr>
            <a:r>
              <a:rPr lang="en-US" sz="4000" b="1" dirty="0" smtClean="0">
                <a:solidFill>
                  <a:schemeClr val="bg2">
                    <a:lumMod val="10000"/>
                    <a:lumOff val="90000"/>
                  </a:schemeClr>
                </a:solidFill>
                <a:latin typeface="+mj-lt"/>
              </a:rPr>
              <a:t>1 </a:t>
            </a:r>
            <a:r>
              <a:rPr lang="en-US" sz="4000" b="1" dirty="0">
                <a:solidFill>
                  <a:schemeClr val="bg2">
                    <a:lumMod val="10000"/>
                    <a:lumOff val="90000"/>
                  </a:schemeClr>
                </a:solidFill>
                <a:latin typeface="+mj-lt"/>
              </a:rPr>
              <a:t>for each household.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8" name="Picture 4" descr="http://www.clipsahoy.com/clipart3/as5935tn.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000"/>
          <a:stretch/>
        </p:blipFill>
        <p:spPr bwMode="auto">
          <a:xfrm>
            <a:off x="0" y="157849"/>
            <a:ext cx="1697950" cy="1865670"/>
          </a:xfrm>
          <a:prstGeom prst="rect">
            <a:avLst/>
          </a:prstGeom>
          <a:noFill/>
        </p:spPr>
      </p:pic>
      <p:pic>
        <p:nvPicPr>
          <p:cNvPr id="6" name="Picture 4" descr="http://www.clipsahoy.com/clipart3/as5935tn.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000"/>
          <a:stretch/>
        </p:blipFill>
        <p:spPr bwMode="auto">
          <a:xfrm>
            <a:off x="2154406" y="157849"/>
            <a:ext cx="1679667" cy="1810370"/>
          </a:xfrm>
          <a:prstGeom prst="rect">
            <a:avLst/>
          </a:prstGeom>
          <a:noFill/>
        </p:spPr>
      </p:pic>
      <p:pic>
        <p:nvPicPr>
          <p:cNvPr id="7" name="Picture 4" descr="http://www.clipsahoy.com/clipart3/as5935tn.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857"/>
          <a:stretch/>
        </p:blipFill>
        <p:spPr bwMode="auto">
          <a:xfrm>
            <a:off x="4629448" y="46473"/>
            <a:ext cx="2894330" cy="1909456"/>
          </a:xfrm>
          <a:prstGeom prst="rect">
            <a:avLst/>
          </a:prstGeom>
          <a:noFill/>
        </p:spPr>
      </p:pic>
      <p:pic>
        <p:nvPicPr>
          <p:cNvPr id="9" name="Picture 2" descr="http://ap.lanexdev.com/user_images/Discovery/image/magazine/2013/11/lamb%20dreamstime_xl_2406607-small.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0630" y="1036080"/>
            <a:ext cx="2058128" cy="1182329"/>
          </a:xfrm>
          <a:prstGeom prst="rect">
            <a:avLst/>
          </a:prstGeom>
          <a:noFill/>
        </p:spPr>
      </p:pic>
      <p:pic>
        <p:nvPicPr>
          <p:cNvPr id="10" name="Picture 2" descr="http://ap.lanexdev.com/user_images/Discovery/image/magazine/2013/11/lamb%20dreamstime_xl_2406607-small.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7549" y="1036081"/>
            <a:ext cx="2058128" cy="1182329"/>
          </a:xfrm>
          <a:prstGeom prst="rect">
            <a:avLst/>
          </a:prstGeom>
          <a:noFill/>
        </p:spPr>
      </p:pic>
      <p:sp>
        <p:nvSpPr>
          <p:cNvPr id="11" name="Rounded Rectangular Callout 10"/>
          <p:cNvSpPr/>
          <p:nvPr/>
        </p:nvSpPr>
        <p:spPr>
          <a:xfrm>
            <a:off x="-1" y="2286000"/>
            <a:ext cx="9163665" cy="4572000"/>
          </a:xfrm>
          <a:prstGeom prst="wedgeRoundRectCallout">
            <a:avLst>
              <a:gd name="adj1" fmla="val 47973"/>
              <a:gd name="adj2" fmla="val -60825"/>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dirty="0">
                <a:solidFill>
                  <a:schemeClr val="accent6">
                    <a:lumMod val="20000"/>
                    <a:lumOff val="80000"/>
                  </a:schemeClr>
                </a:solidFill>
                <a:latin typeface="+mj-lt"/>
              </a:rPr>
              <a:t>If any household is too small for a whole lamb, they must share 1 with their nearest neighbor, having taken into account the number of people there are. You are to determine the amount of lamb needed in accordance with what each person will eat.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pic>
        <p:nvPicPr>
          <p:cNvPr id="55300" name="Picture 4" descr="http://www.freenaturepictures.com/assets/components/phpthumbof/cache/baby-goat-walking-1.0e0885a253dcd8d15b45b15224d7e33117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2514600"/>
            <a:ext cx="5410200" cy="4343400"/>
          </a:xfrm>
          <a:prstGeom prst="rect">
            <a:avLst/>
          </a:prstGeom>
          <a:noFill/>
        </p:spPr>
      </p:pic>
      <p:pic>
        <p:nvPicPr>
          <p:cNvPr id="55298" name="Picture 2" descr="http://ap.lanexdev.com/user_images/Discovery/image/magazine/2013/11/lamb%20dreamstime_xl_2406607-smal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14600"/>
            <a:ext cx="4503812" cy="4343400"/>
          </a:xfrm>
          <a:prstGeom prst="rect">
            <a:avLst/>
          </a:prstGeom>
          <a:noFill/>
        </p:spPr>
      </p:pic>
      <p:sp>
        <p:nvSpPr>
          <p:cNvPr id="5" name="Rounded Rectangular Callout 4"/>
          <p:cNvSpPr/>
          <p:nvPr/>
        </p:nvSpPr>
        <p:spPr>
          <a:xfrm>
            <a:off x="-1" y="1"/>
            <a:ext cx="8686801" cy="2514600"/>
          </a:xfrm>
          <a:prstGeom prst="wedgeRoundRectCallout">
            <a:avLst>
              <a:gd name="adj1" fmla="val 54951"/>
              <a:gd name="adj2" fmla="val -45445"/>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000" b="1" dirty="0"/>
              <a:t>The animals you choose must be year-old males without defect, </a:t>
            </a:r>
          </a:p>
          <a:p>
            <a:pPr marL="4763" indent="-4763" algn="ctr">
              <a:buNone/>
            </a:pPr>
            <a:r>
              <a:rPr lang="en-US" sz="4000" b="1" dirty="0"/>
              <a:t>and you may take them from the sheep or the goats.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6322" name="Picture 2" descr="http://bestfreewallpapers.info/HQ%20Wallpapres%20%283500%29/Twilight,%20Alpine%20Buttes%20Wildlife%20Sanctuary,%20Mojave%20Desert,%20Californ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4481" y="1905000"/>
            <a:ext cx="6729063" cy="4953000"/>
          </a:xfrm>
          <a:prstGeom prst="rect">
            <a:avLst/>
          </a:prstGeom>
          <a:noFill/>
        </p:spPr>
      </p:pic>
      <p:pic>
        <p:nvPicPr>
          <p:cNvPr id="4" name="Picture 2" descr="http://www.theemailadmin.com/wp-content/uploads/2013/01/GFI264-Calend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81" y="2339623"/>
            <a:ext cx="4518376" cy="4518377"/>
          </a:xfrm>
          <a:prstGeom prst="rect">
            <a:avLst/>
          </a:prstGeom>
          <a:noFill/>
        </p:spPr>
      </p:pic>
      <p:sp>
        <p:nvSpPr>
          <p:cNvPr id="5" name="Oval 4"/>
          <p:cNvSpPr/>
          <p:nvPr/>
        </p:nvSpPr>
        <p:spPr>
          <a:xfrm>
            <a:off x="1532899" y="3446071"/>
            <a:ext cx="441529" cy="43138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lumOff val="90000"/>
                </a:schemeClr>
              </a:solidFill>
            </a:endParaRPr>
          </a:p>
        </p:txBody>
      </p:sp>
      <p:sp>
        <p:nvSpPr>
          <p:cNvPr id="6" name="Oval 5"/>
          <p:cNvSpPr/>
          <p:nvPr/>
        </p:nvSpPr>
        <p:spPr>
          <a:xfrm>
            <a:off x="3133191" y="3211943"/>
            <a:ext cx="467852" cy="46177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lumOff val="90000"/>
                </a:schemeClr>
              </a:solidFill>
            </a:endParaRPr>
          </a:p>
        </p:txBody>
      </p:sp>
      <p:cxnSp>
        <p:nvCxnSpPr>
          <p:cNvPr id="8" name="Straight Arrow Connector 7"/>
          <p:cNvCxnSpPr>
            <a:endCxn id="6" idx="2"/>
          </p:cNvCxnSpPr>
          <p:nvPr/>
        </p:nvCxnSpPr>
        <p:spPr>
          <a:xfrm flipV="1">
            <a:off x="1952952" y="3442832"/>
            <a:ext cx="1180239" cy="167511"/>
          </a:xfrm>
          <a:prstGeom prst="straightConnector1">
            <a:avLst/>
          </a:prstGeom>
          <a:ln w="57150">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 name="Rounded Rectangular Callout 11"/>
          <p:cNvSpPr/>
          <p:nvPr/>
        </p:nvSpPr>
        <p:spPr>
          <a:xfrm>
            <a:off x="-24581" y="-1"/>
            <a:ext cx="8863781" cy="3148565"/>
          </a:xfrm>
          <a:prstGeom prst="wedgeRoundRectCallout">
            <a:avLst>
              <a:gd name="adj1" fmla="val 52469"/>
              <a:gd name="adj2" fmla="val -41218"/>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buNone/>
            </a:pPr>
            <a:r>
              <a:rPr lang="en-US" sz="4400" dirty="0">
                <a:latin typeface="+mj-lt"/>
              </a:rPr>
              <a:t>Take care of them until the 14</a:t>
            </a:r>
            <a:r>
              <a:rPr lang="en-US" sz="4400" baseline="30000" dirty="0">
                <a:latin typeface="+mj-lt"/>
              </a:rPr>
              <a:t>th</a:t>
            </a:r>
            <a:r>
              <a:rPr lang="en-US" sz="4400" dirty="0">
                <a:latin typeface="+mj-lt"/>
              </a:rPr>
              <a:t> day of the month, when all the members of the community of Israel must slaughter </a:t>
            </a:r>
            <a:r>
              <a:rPr lang="en-US" sz="4400" dirty="0" smtClean="0">
                <a:latin typeface="+mj-lt"/>
              </a:rPr>
              <a:t>them </a:t>
            </a:r>
            <a:r>
              <a:rPr lang="en-US" sz="4400" dirty="0">
                <a:latin typeface="+mj-lt"/>
              </a:rPr>
              <a:t>at twilight.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pic>
        <p:nvPicPr>
          <p:cNvPr id="60422" name="Picture 6" descr="http://2.bp.blogspot.com/_s5-W4MSwqyo/SApxmMt1KoI/AAAAAAAADC4/WRoQ9-RnsPY/s400/passover.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5800" y="0"/>
            <a:ext cx="4648200" cy="6858000"/>
          </a:xfrm>
          <a:prstGeom prst="rect">
            <a:avLst/>
          </a:prstGeom>
          <a:noFill/>
        </p:spPr>
      </p:pic>
      <p:sp>
        <p:nvSpPr>
          <p:cNvPr id="5" name="Rounded Rectangular Callout 4"/>
          <p:cNvSpPr/>
          <p:nvPr/>
        </p:nvSpPr>
        <p:spPr>
          <a:xfrm>
            <a:off x="0" y="0"/>
            <a:ext cx="4648200" cy="6858000"/>
          </a:xfrm>
          <a:prstGeom prst="wedgeRoundRectCallout">
            <a:avLst>
              <a:gd name="adj1" fmla="val 85434"/>
              <a:gd name="adj2" fmla="val -4915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63" indent="-4763" algn="ctr">
              <a:spcBef>
                <a:spcPts val="0"/>
              </a:spcBef>
              <a:buNone/>
            </a:pPr>
            <a:r>
              <a:rPr lang="en-US" sz="4400" dirty="0">
                <a:latin typeface="+mj-lt"/>
              </a:rPr>
              <a:t>Then they are to take some of the blood and put it on the sides and tops </a:t>
            </a:r>
            <a:r>
              <a:rPr lang="en-US" sz="4400" dirty="0" smtClean="0">
                <a:latin typeface="+mj-lt"/>
              </a:rPr>
              <a:t>of </a:t>
            </a:r>
            <a:r>
              <a:rPr lang="en-US" sz="4400" dirty="0">
                <a:latin typeface="+mj-lt"/>
              </a:rPr>
              <a:t>the doorframes of the houses where they eat the lambs.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1925</TotalTime>
  <Words>1232</Words>
  <Application>Microsoft Office PowerPoint</Application>
  <PresentationFormat>On-screen Show (4:3)</PresentationFormat>
  <Paragraphs>96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Constantia</vt:lpstr>
      <vt:lpstr>Lucida Handwriting</vt:lpstr>
      <vt:lpstr>Wingdings 2</vt:lpstr>
      <vt:lpstr>Flow</vt:lpstr>
      <vt:lpstr>Exodus 12:1 - 42          Dig Site 10</vt:lpstr>
      <vt:lpstr>PowerPoint Presentation</vt:lpstr>
      <vt:lpstr>The Passover  and the  Festival of Unleavened Bread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Exodus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Dig Site 10</dc:title>
  <dc:creator>Robin</dc:creator>
  <cp:lastModifiedBy>Ken Stoll</cp:lastModifiedBy>
  <cp:revision>86</cp:revision>
  <dcterms:created xsi:type="dcterms:W3CDTF">2014-08-21T17:43:17Z</dcterms:created>
  <dcterms:modified xsi:type="dcterms:W3CDTF">2020-06-04T22:09:10Z</dcterms:modified>
</cp:coreProperties>
</file>