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308" r:id="rId2"/>
    <p:sldId id="307" r:id="rId3"/>
    <p:sldId id="256" r:id="rId4"/>
    <p:sldId id="258" r:id="rId5"/>
    <p:sldId id="259" r:id="rId6"/>
    <p:sldId id="260" r:id="rId7"/>
    <p:sldId id="265"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1" autoAdjust="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D28E2-E5DB-4408-B65B-2F857BEBDD2E}" type="datetimeFigureOut">
              <a:rPr lang="en-US" smtClean="0"/>
              <a:pPr/>
              <a:t>11/17/2020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E323B-7867-490E-ADCD-12E67F4843BC}" type="slidenum">
              <a:rPr lang="en-US" smtClean="0"/>
              <a:pPr/>
              <a:t>‹#›</a:t>
            </a:fld>
            <a:endParaRPr lang="en-US"/>
          </a:p>
        </p:txBody>
      </p:sp>
    </p:spTree>
    <p:extLst>
      <p:ext uri="{BB962C8B-B14F-4D97-AF65-F5344CB8AC3E}">
        <p14:creationId xmlns:p14="http://schemas.microsoft.com/office/powerpoint/2010/main" val="96030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off this slide for each student</a:t>
            </a:r>
          </a:p>
        </p:txBody>
      </p:sp>
      <p:sp>
        <p:nvSpPr>
          <p:cNvPr id="4" name="Slide Number Placeholder 3"/>
          <p:cNvSpPr>
            <a:spLocks noGrp="1"/>
          </p:cNvSpPr>
          <p:nvPr>
            <p:ph type="sldNum" sz="quarter" idx="10"/>
          </p:nvPr>
        </p:nvSpPr>
        <p:spPr/>
        <p:txBody>
          <a:bodyPr/>
          <a:lstStyle/>
          <a:p>
            <a:fld id="{78DE323B-7867-490E-ADCD-12E67F4843BC}" type="slidenum">
              <a:rPr lang="en-US" smtClean="0"/>
              <a:pPr/>
              <a:t>4</a:t>
            </a:fld>
            <a:endParaRPr lang="en-US"/>
          </a:p>
        </p:txBody>
      </p:sp>
    </p:spTree>
    <p:extLst>
      <p:ext uri="{BB962C8B-B14F-4D97-AF65-F5344CB8AC3E}">
        <p14:creationId xmlns:p14="http://schemas.microsoft.com/office/powerpoint/2010/main" val="304868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DE323B-7867-490E-ADCD-12E67F4843BC}" type="slidenum">
              <a:rPr lang="en-US" smtClean="0"/>
              <a:pPr/>
              <a:t>18</a:t>
            </a:fld>
            <a:endParaRPr lang="en-US"/>
          </a:p>
        </p:txBody>
      </p:sp>
    </p:spTree>
    <p:extLst>
      <p:ext uri="{BB962C8B-B14F-4D97-AF65-F5344CB8AC3E}">
        <p14:creationId xmlns:p14="http://schemas.microsoft.com/office/powerpoint/2010/main" val="311168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385-B899-497F-ADB5-FA0D0EF68D41}"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385-B899-497F-ADB5-FA0D0EF68D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385-B899-497F-ADB5-FA0D0EF68D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385-B899-497F-ADB5-FA0D0EF68D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385-B899-497F-ADB5-FA0D0EF68D41}"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7385-B899-497F-ADB5-FA0D0EF68D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7385-B899-497F-ADB5-FA0D0EF68D41}"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7385-B899-497F-ADB5-FA0D0EF68D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7385-B899-497F-ADB5-FA0D0EF68D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7385-B899-497F-ADB5-FA0D0EF68D41}"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3E5FC-FF6C-4AE4-B57F-268DA4BB9F7F}"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7385-B899-497F-ADB5-FA0D0EF68D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B43E5FC-FF6C-4AE4-B57F-268DA4BB9F7F}" type="datetimeFigureOut">
              <a:rPr lang="en-US" smtClean="0"/>
              <a:pPr/>
              <a:t>11/17/2020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4847385-B899-497F-ADB5-FA0D0EF68D4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3">
                    <a:lumMod val="60000"/>
                    <a:lumOff val="40000"/>
                  </a:schemeClr>
                </a:solidFill>
                <a:effectLst>
                  <a:outerShdw blurRad="38100" dist="38100" dir="2700000" algn="tl">
                    <a:srgbClr val="000000">
                      <a:alpha val="43137"/>
                    </a:srgbClr>
                  </a:outerShdw>
                </a:effectLst>
              </a:rPr>
              <a:t>Dig Site 17</a:t>
            </a:r>
            <a:r>
              <a:rPr lang="en-US" b="1" dirty="0"/>
              <a:t/>
            </a:r>
            <a:br>
              <a:rPr lang="en-US" b="1" dirty="0"/>
            </a:br>
            <a:r>
              <a:rPr lang="en-US" sz="4400" b="1" dirty="0">
                <a:solidFill>
                  <a:srgbClr val="FF0000"/>
                </a:solidFill>
                <a:effectLst>
                  <a:outerShdw blurRad="38100" dist="38100" dir="2700000" algn="tl">
                    <a:srgbClr val="000000">
                      <a:alpha val="43137"/>
                    </a:srgbClr>
                  </a:outerShdw>
                </a:effectLst>
              </a:rPr>
              <a:t>Setting Up God’s House</a:t>
            </a:r>
            <a:endParaRPr lang="en-US"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3505200"/>
            <a:ext cx="7010400" cy="1752600"/>
          </a:xfrm>
        </p:spPr>
        <p:txBody>
          <a:bodyPr>
            <a:normAutofit/>
          </a:bodyPr>
          <a:lstStyle/>
          <a:p>
            <a:r>
              <a:rPr lang="en-US" sz="3200" b="1" dirty="0"/>
              <a:t>Exodus 25:23-28:5; 30:1-10, 17-21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marL="0" indent="0">
              <a:buNone/>
            </a:pPr>
            <a:r>
              <a:rPr lang="en-US" dirty="0"/>
              <a:t>7. When you are finished swimming you get out and sit on the bank to dry off. You are watching two sail boats the race around a complicated course. The sail boats must go around buoys in a specific order. You trace the course with your finger. Move your pencil two spaces to the right, (Pause) up four spaces, (Pause) and to the left 4 spaces (Pause). The sails on the boats are shaped like triangles and have two circles on each of them. Draw a picture of the sail in the box your pencil is in (E-2). </a:t>
            </a:r>
          </a:p>
        </p:txBody>
      </p:sp>
    </p:spTree>
    <p:extLst>
      <p:ext uri="{BB962C8B-B14F-4D97-AF65-F5344CB8AC3E}">
        <p14:creationId xmlns:p14="http://schemas.microsoft.com/office/powerpoint/2010/main" val="295551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25000"/>
                    <a:lumOff val="75000"/>
                  </a:schemeClr>
                </a:solidFill>
              </a:rPr>
              <a:t>The Table</a:t>
            </a:r>
          </a:p>
        </p:txBody>
      </p:sp>
      <p:sp>
        <p:nvSpPr>
          <p:cNvPr id="3" name="Content Placeholder 2"/>
          <p:cNvSpPr>
            <a:spLocks noGrp="1"/>
          </p:cNvSpPr>
          <p:nvPr>
            <p:ph idx="1"/>
          </p:nvPr>
        </p:nvSpPr>
        <p:spPr/>
        <p:txBody>
          <a:bodyPr/>
          <a:lstStyle/>
          <a:p>
            <a:pPr marL="0" indent="0">
              <a:buNone/>
            </a:pPr>
            <a:r>
              <a:rPr lang="en-US" b="1" baseline="30000" dirty="0"/>
              <a:t>23 </a:t>
            </a:r>
            <a:r>
              <a:rPr lang="en-US" b="1" dirty="0"/>
              <a:t>“Make a table of acacia wood—two cubits long, a cubit wide and a cubit and a half high. </a:t>
            </a:r>
            <a:r>
              <a:rPr lang="en-US" b="1" baseline="30000" dirty="0"/>
              <a:t>24 </a:t>
            </a:r>
            <a:r>
              <a:rPr lang="en-US" b="1" dirty="0"/>
              <a:t>Overlay it with pure gold and make a gold molding around it. </a:t>
            </a:r>
            <a:r>
              <a:rPr lang="en-US" b="1" baseline="30000" dirty="0"/>
              <a:t>25 </a:t>
            </a:r>
            <a:r>
              <a:rPr lang="en-US" b="1" dirty="0"/>
              <a:t>Also make around it a rim a handbreadth wide and put a gold molding on the rim.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19600" y="3429000"/>
            <a:ext cx="4191000" cy="3139205"/>
          </a:xfrm>
          <a:prstGeom prst="rect">
            <a:avLst/>
          </a:prstGeom>
        </p:spPr>
      </p:pic>
      <p:pic>
        <p:nvPicPr>
          <p:cNvPr id="45058" name="Picture 2" descr="http://upload.wikimedia.org/wikipedia/commons/5/59/Acacia-heterophylla-wood-x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505200"/>
            <a:ext cx="4346425" cy="3048000"/>
          </a:xfrm>
          <a:prstGeom prst="rect">
            <a:avLst/>
          </a:prstGeom>
          <a:noFill/>
        </p:spPr>
      </p:pic>
    </p:spTree>
    <p:extLst>
      <p:ext uri="{BB962C8B-B14F-4D97-AF65-F5344CB8AC3E}">
        <p14:creationId xmlns:p14="http://schemas.microsoft.com/office/powerpoint/2010/main" val="245528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25000"/>
                    <a:lumOff val="75000"/>
                  </a:schemeClr>
                </a:solidFill>
              </a:rPr>
              <a:t>The Table</a:t>
            </a:r>
          </a:p>
        </p:txBody>
      </p:sp>
      <p:sp>
        <p:nvSpPr>
          <p:cNvPr id="3" name="Content Placeholder 2"/>
          <p:cNvSpPr>
            <a:spLocks noGrp="1"/>
          </p:cNvSpPr>
          <p:nvPr>
            <p:ph idx="1"/>
          </p:nvPr>
        </p:nvSpPr>
        <p:spPr/>
        <p:txBody>
          <a:bodyPr/>
          <a:lstStyle/>
          <a:p>
            <a:pPr marL="0" indent="0">
              <a:buNone/>
            </a:pPr>
            <a:r>
              <a:rPr lang="en-US" b="1" baseline="30000" dirty="0"/>
              <a:t>26 </a:t>
            </a:r>
            <a:r>
              <a:rPr lang="en-US" b="1" dirty="0"/>
              <a:t>Make four gold rings for the table and fasten them to the four corners, where the four legs are. </a:t>
            </a:r>
            <a:r>
              <a:rPr lang="en-US" b="1" baseline="30000" dirty="0"/>
              <a:t>27 </a:t>
            </a:r>
            <a:r>
              <a:rPr lang="en-US" b="1" dirty="0"/>
              <a:t>The rings are to be close to the rim to hold the poles used in carrying the table. </a:t>
            </a:r>
            <a:r>
              <a:rPr lang="en-US" b="1" baseline="30000" dirty="0"/>
              <a:t>28 </a:t>
            </a:r>
            <a:r>
              <a:rPr lang="en-US" b="1" dirty="0"/>
              <a:t>Make the poles of acacia wood, overlay them with gold and carry the table with them.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76500" y="3581399"/>
            <a:ext cx="4191000" cy="3139204"/>
          </a:xfrm>
          <a:prstGeom prst="rect">
            <a:avLst/>
          </a:prstGeom>
        </p:spPr>
      </p:pic>
    </p:spTree>
    <p:extLst>
      <p:ext uri="{BB962C8B-B14F-4D97-AF65-F5344CB8AC3E}">
        <p14:creationId xmlns:p14="http://schemas.microsoft.com/office/powerpoint/2010/main" val="25668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solidFill>
                  <a:schemeClr val="bg1">
                    <a:lumMod val="25000"/>
                    <a:lumOff val="75000"/>
                  </a:schemeClr>
                </a:solidFill>
              </a:rPr>
              <a:t>The Table</a:t>
            </a:r>
          </a:p>
        </p:txBody>
      </p:sp>
      <p:sp>
        <p:nvSpPr>
          <p:cNvPr id="3" name="Content Placeholder 2"/>
          <p:cNvSpPr>
            <a:spLocks noGrp="1"/>
          </p:cNvSpPr>
          <p:nvPr>
            <p:ph idx="1"/>
          </p:nvPr>
        </p:nvSpPr>
        <p:spPr>
          <a:xfrm>
            <a:off x="457200" y="914400"/>
            <a:ext cx="8229600" cy="4876800"/>
          </a:xfrm>
        </p:spPr>
        <p:txBody>
          <a:bodyPr/>
          <a:lstStyle/>
          <a:p>
            <a:pPr marL="0" indent="0">
              <a:buNone/>
            </a:pPr>
            <a:r>
              <a:rPr lang="en-US" b="1" baseline="30000" dirty="0"/>
              <a:t>29 </a:t>
            </a:r>
            <a:r>
              <a:rPr lang="en-US" b="1" dirty="0"/>
              <a:t>And make its plates and dishes of pure gold, as well as its pitchers and bowls for the pouring out of offerings.* </a:t>
            </a:r>
            <a:r>
              <a:rPr lang="en-US" b="1" baseline="30000" dirty="0"/>
              <a:t>30 </a:t>
            </a:r>
            <a:r>
              <a:rPr lang="en-US" b="1" dirty="0"/>
              <a:t>Put the bread of the Presence on this table to be before me at all times.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971800"/>
            <a:ext cx="4185605" cy="3139204"/>
          </a:xfrm>
          <a:prstGeom prst="rect">
            <a:avLst/>
          </a:prstGeom>
        </p:spPr>
      </p:pic>
      <p:pic>
        <p:nvPicPr>
          <p:cNvPr id="43010" name="Picture 2" descr="http://www.adlibchristianarts.org/img/P0072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8586" y="2590800"/>
            <a:ext cx="5075414" cy="3810000"/>
          </a:xfrm>
          <a:prstGeom prst="rect">
            <a:avLst/>
          </a:prstGeom>
          <a:noFill/>
        </p:spPr>
      </p:pic>
    </p:spTree>
    <p:extLst>
      <p:ext uri="{BB962C8B-B14F-4D97-AF65-F5344CB8AC3E}">
        <p14:creationId xmlns:p14="http://schemas.microsoft.com/office/powerpoint/2010/main" val="34379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b="1" dirty="0">
                <a:solidFill>
                  <a:srgbClr val="00B0F0"/>
                </a:solidFill>
              </a:rPr>
              <a:t>The Lampstand</a:t>
            </a:r>
            <a:endParaRPr lang="en-US" dirty="0">
              <a:solidFill>
                <a:srgbClr val="00B0F0"/>
              </a:solidFill>
            </a:endParaRPr>
          </a:p>
        </p:txBody>
      </p:sp>
      <p:sp>
        <p:nvSpPr>
          <p:cNvPr id="3" name="Content Placeholder 2"/>
          <p:cNvSpPr>
            <a:spLocks noGrp="1"/>
          </p:cNvSpPr>
          <p:nvPr>
            <p:ph idx="1"/>
          </p:nvPr>
        </p:nvSpPr>
        <p:spPr>
          <a:xfrm>
            <a:off x="381000" y="990600"/>
            <a:ext cx="8229600" cy="4876800"/>
          </a:xfrm>
        </p:spPr>
        <p:txBody>
          <a:bodyPr>
            <a:normAutofit/>
          </a:bodyPr>
          <a:lstStyle/>
          <a:p>
            <a:pPr marL="0" indent="0">
              <a:buNone/>
            </a:pPr>
            <a:r>
              <a:rPr lang="en-US" b="1" baseline="30000" dirty="0"/>
              <a:t>31 </a:t>
            </a:r>
            <a:r>
              <a:rPr lang="en-US" b="1" dirty="0"/>
              <a:t>“Make a lampstand of pure gold. Hammer out its base and shaft, and make its flowerlike cups, buds and blossoms of one piece with them. </a:t>
            </a:r>
            <a:r>
              <a:rPr lang="en-US" b="1" baseline="30000" dirty="0"/>
              <a:t>32 </a:t>
            </a:r>
            <a:r>
              <a:rPr lang="en-US" b="1" dirty="0"/>
              <a:t>Six branches are to extend from the sides of the lampstand—three on one side and three on the other. </a:t>
            </a:r>
          </a:p>
        </p:txBody>
      </p:sp>
      <p:pic>
        <p:nvPicPr>
          <p:cNvPr id="41986" name="Picture 2" descr="http://www.scriptural-truths.com/Tabernacle-Menorah.jpg"/>
          <p:cNvPicPr>
            <a:picLocks noChangeAspect="1" noChangeArrowheads="1"/>
          </p:cNvPicPr>
          <p:nvPr/>
        </p:nvPicPr>
        <p:blipFill>
          <a:blip r:embed="rId2" cstate="print"/>
          <a:srcRect/>
          <a:stretch>
            <a:fillRect/>
          </a:stretch>
        </p:blipFill>
        <p:spPr bwMode="auto">
          <a:xfrm>
            <a:off x="1066800" y="2857499"/>
            <a:ext cx="6667500" cy="4000501"/>
          </a:xfrm>
          <a:prstGeom prst="rect">
            <a:avLst/>
          </a:prstGeom>
          <a:noFill/>
        </p:spPr>
      </p:pic>
    </p:spTree>
    <p:extLst>
      <p:ext uri="{BB962C8B-B14F-4D97-AF65-F5344CB8AC3E}">
        <p14:creationId xmlns:p14="http://schemas.microsoft.com/office/powerpoint/2010/main" val="37437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b="1" dirty="0">
                <a:solidFill>
                  <a:srgbClr val="00B0F0"/>
                </a:solidFill>
              </a:rPr>
              <a:t>The Lampstand</a:t>
            </a:r>
            <a:endParaRPr lang="en-US" dirty="0">
              <a:solidFill>
                <a:srgbClr val="00B0F0"/>
              </a:solidFill>
            </a:endParaRPr>
          </a:p>
        </p:txBody>
      </p:sp>
      <p:sp>
        <p:nvSpPr>
          <p:cNvPr id="3" name="Content Placeholder 2"/>
          <p:cNvSpPr>
            <a:spLocks noGrp="1"/>
          </p:cNvSpPr>
          <p:nvPr>
            <p:ph idx="1"/>
          </p:nvPr>
        </p:nvSpPr>
        <p:spPr>
          <a:xfrm>
            <a:off x="457200" y="1143000"/>
            <a:ext cx="8229600" cy="4876800"/>
          </a:xfrm>
        </p:spPr>
        <p:txBody>
          <a:bodyPr>
            <a:normAutofit/>
          </a:bodyPr>
          <a:lstStyle/>
          <a:p>
            <a:pPr marL="0" indent="0">
              <a:buNone/>
            </a:pPr>
            <a:r>
              <a:rPr lang="en-US" b="1" baseline="30000" dirty="0"/>
              <a:t>33 </a:t>
            </a:r>
            <a:r>
              <a:rPr lang="en-US" b="1" dirty="0"/>
              <a:t>Three cups shaped like almond flowers with buds and blossoms are to be on one branch, three on the next branch, and the same for all six branches extending from the lampstand. </a:t>
            </a:r>
          </a:p>
        </p:txBody>
      </p:sp>
      <p:pic>
        <p:nvPicPr>
          <p:cNvPr id="40962" name="Picture 2" descr="https://kingdom777.files.wordpress.com/2013/10/lampstand-detail.jpg"/>
          <p:cNvPicPr>
            <a:picLocks noChangeAspect="1" noChangeArrowheads="1"/>
          </p:cNvPicPr>
          <p:nvPr/>
        </p:nvPicPr>
        <p:blipFill>
          <a:blip r:embed="rId2" cstate="print"/>
          <a:srcRect/>
          <a:stretch>
            <a:fillRect/>
          </a:stretch>
        </p:blipFill>
        <p:spPr bwMode="auto">
          <a:xfrm>
            <a:off x="1363134" y="2696280"/>
            <a:ext cx="6191250" cy="4105275"/>
          </a:xfrm>
          <a:prstGeom prst="rect">
            <a:avLst/>
          </a:prstGeom>
          <a:noFill/>
        </p:spPr>
      </p:pic>
    </p:spTree>
    <p:extLst>
      <p:ext uri="{BB962C8B-B14F-4D97-AF65-F5344CB8AC3E}">
        <p14:creationId xmlns:p14="http://schemas.microsoft.com/office/powerpoint/2010/main" val="237997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b="1" dirty="0">
                <a:solidFill>
                  <a:srgbClr val="00B0F0"/>
                </a:solidFill>
              </a:rPr>
              <a:t>The Lampstand</a:t>
            </a:r>
            <a:endParaRPr lang="en-US" dirty="0">
              <a:solidFill>
                <a:srgbClr val="00B0F0"/>
              </a:solidFill>
            </a:endParaRPr>
          </a:p>
        </p:txBody>
      </p:sp>
      <p:sp>
        <p:nvSpPr>
          <p:cNvPr id="3" name="Content Placeholder 2"/>
          <p:cNvSpPr>
            <a:spLocks noGrp="1"/>
          </p:cNvSpPr>
          <p:nvPr>
            <p:ph sz="half" idx="1"/>
          </p:nvPr>
        </p:nvSpPr>
        <p:spPr>
          <a:xfrm>
            <a:off x="304800" y="1143000"/>
            <a:ext cx="4343400" cy="5715000"/>
          </a:xfrm>
        </p:spPr>
        <p:txBody>
          <a:bodyPr>
            <a:noAutofit/>
          </a:bodyPr>
          <a:lstStyle/>
          <a:p>
            <a:pPr marL="0" indent="0">
              <a:buNone/>
            </a:pPr>
            <a:r>
              <a:rPr lang="en-US" sz="2400" b="1" baseline="30000" dirty="0"/>
              <a:t>34 </a:t>
            </a:r>
            <a:r>
              <a:rPr lang="en-US" sz="2400" b="1" dirty="0"/>
              <a:t>And on the lampstand there are to be four cups shaped like almond flowers with buds and blossoms. </a:t>
            </a:r>
            <a:r>
              <a:rPr lang="en-US" sz="2400" b="1" baseline="30000" dirty="0"/>
              <a:t>35 </a:t>
            </a:r>
            <a:r>
              <a:rPr lang="en-US" sz="2400" b="1" dirty="0"/>
              <a:t>One bud shall be under the first pair of branches extending from the lampstand, a second bud under the second pair, and a third bud under the third pair—six branches in all. </a:t>
            </a:r>
            <a:r>
              <a:rPr lang="en-US" sz="2400" b="1" baseline="30000" dirty="0"/>
              <a:t>36 </a:t>
            </a:r>
            <a:r>
              <a:rPr lang="en-US" sz="2400" b="1" dirty="0"/>
              <a:t>The buds and branches shall all be of one piece with the lampstand, hammered out of pure gold.</a:t>
            </a:r>
          </a:p>
        </p:txBody>
      </p:sp>
      <p:pic>
        <p:nvPicPr>
          <p:cNvPr id="6" name="Content Placeholder 5"/>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724399" y="927225"/>
            <a:ext cx="4098917" cy="5549775"/>
          </a:xfrm>
          <a:prstGeom prst="rect">
            <a:avLst/>
          </a:prstGeom>
        </p:spPr>
      </p:pic>
    </p:spTree>
    <p:extLst>
      <p:ext uri="{BB962C8B-B14F-4D97-AF65-F5344CB8AC3E}">
        <p14:creationId xmlns:p14="http://schemas.microsoft.com/office/powerpoint/2010/main" val="194712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b="1" dirty="0">
                <a:solidFill>
                  <a:srgbClr val="00B0F0"/>
                </a:solidFill>
              </a:rPr>
              <a:t>The Lampstand</a:t>
            </a:r>
            <a:endParaRPr lang="en-US" dirty="0">
              <a:solidFill>
                <a:srgbClr val="00B0F0"/>
              </a:solidFill>
            </a:endParaRPr>
          </a:p>
        </p:txBody>
      </p:sp>
      <p:sp>
        <p:nvSpPr>
          <p:cNvPr id="3" name="Content Placeholder 2"/>
          <p:cNvSpPr>
            <a:spLocks noGrp="1"/>
          </p:cNvSpPr>
          <p:nvPr>
            <p:ph idx="1"/>
          </p:nvPr>
        </p:nvSpPr>
        <p:spPr>
          <a:xfrm>
            <a:off x="4038600" y="1066800"/>
            <a:ext cx="4648200" cy="5410200"/>
          </a:xfrm>
        </p:spPr>
        <p:txBody>
          <a:bodyPr>
            <a:normAutofit lnSpcReduction="10000"/>
          </a:bodyPr>
          <a:lstStyle/>
          <a:p>
            <a:pPr marL="0" indent="0">
              <a:buNone/>
            </a:pPr>
            <a:r>
              <a:rPr lang="en-US" sz="2800" b="1" baseline="30000" dirty="0"/>
              <a:t>37 </a:t>
            </a:r>
            <a:r>
              <a:rPr lang="en-US" sz="2800" b="1" dirty="0"/>
              <a:t>“Then make its seven lamps and set them up on it so that they light the space in front of it.*</a:t>
            </a:r>
            <a:r>
              <a:rPr lang="en-US" sz="2800" b="1" baseline="30000" dirty="0"/>
              <a:t>38 </a:t>
            </a:r>
            <a:r>
              <a:rPr lang="en-US" sz="2800" b="1" dirty="0"/>
              <a:t>Its wick trimmers and trays are to be of pure gold. </a:t>
            </a:r>
            <a:r>
              <a:rPr lang="en-US" sz="2800" b="1" baseline="30000" dirty="0"/>
              <a:t>39 </a:t>
            </a:r>
            <a:r>
              <a:rPr lang="en-US" sz="2800" b="1" dirty="0"/>
              <a:t>A talent of pure gold is to be used for the lampstand and all these accessories. </a:t>
            </a:r>
            <a:r>
              <a:rPr lang="en-US" sz="2800" b="1" baseline="30000" dirty="0"/>
              <a:t>40 </a:t>
            </a:r>
            <a:r>
              <a:rPr lang="en-US" sz="2800" b="1" dirty="0"/>
              <a:t>See that you make them according to the pattern shown you on the mountain.</a:t>
            </a:r>
          </a:p>
        </p:txBody>
      </p:sp>
      <p:pic>
        <p:nvPicPr>
          <p:cNvPr id="38914" name="Picture 2" descr="http://4.bp.blogspot.com/-MYW0wy_xXtY/UCIjWZljMiI/AAAAAAAAAD8/g1N6uFgR-X0/s1600/lampstand.gif"/>
          <p:cNvPicPr>
            <a:picLocks noChangeAspect="1" noChangeArrowheads="1"/>
          </p:cNvPicPr>
          <p:nvPr/>
        </p:nvPicPr>
        <p:blipFill>
          <a:blip r:embed="rId2" cstate="print"/>
          <a:srcRect/>
          <a:stretch>
            <a:fillRect/>
          </a:stretch>
        </p:blipFill>
        <p:spPr bwMode="auto">
          <a:xfrm>
            <a:off x="533400" y="1263805"/>
            <a:ext cx="2867025" cy="5594195"/>
          </a:xfrm>
          <a:prstGeom prst="rect">
            <a:avLst/>
          </a:prstGeom>
          <a:noFill/>
        </p:spPr>
      </p:pic>
      <p:pic>
        <p:nvPicPr>
          <p:cNvPr id="38915" name="Picture 3" descr="C:\Users\Robin\AppData\Local\Microsoft\Windows\Temporary Internet Files\Content.IE5\G698SHH0\MC90043481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371600"/>
            <a:ext cx="533400" cy="533400"/>
          </a:xfrm>
          <a:prstGeom prst="rect">
            <a:avLst/>
          </a:prstGeom>
          <a:noFill/>
        </p:spPr>
      </p:pic>
      <p:pic>
        <p:nvPicPr>
          <p:cNvPr id="7" name="Picture 3" descr="C:\Users\Robin\AppData\Local\Microsoft\Windows\Temporary Internet Files\Content.IE5\G698SHH0\MC90043481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447800"/>
            <a:ext cx="533400" cy="533400"/>
          </a:xfrm>
          <a:prstGeom prst="rect">
            <a:avLst/>
          </a:prstGeom>
          <a:noFill/>
        </p:spPr>
      </p:pic>
      <p:pic>
        <p:nvPicPr>
          <p:cNvPr id="8" name="Picture 3" descr="C:\Users\Robin\AppData\Local\Microsoft\Windows\Temporary Internet Files\Content.IE5\G698SHH0\MC90043481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436511"/>
            <a:ext cx="533400" cy="533400"/>
          </a:xfrm>
          <a:prstGeom prst="rect">
            <a:avLst/>
          </a:prstGeom>
          <a:noFill/>
        </p:spPr>
      </p:pic>
      <p:pic>
        <p:nvPicPr>
          <p:cNvPr id="9" name="Picture 3" descr="C:\Users\Robin\AppData\Local\Microsoft\Windows\Temporary Internet Files\Content.IE5\G698SHH0\MC90043481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295400"/>
            <a:ext cx="533400" cy="533400"/>
          </a:xfrm>
          <a:prstGeom prst="rect">
            <a:avLst/>
          </a:prstGeom>
          <a:noFill/>
        </p:spPr>
      </p:pic>
      <p:pic>
        <p:nvPicPr>
          <p:cNvPr id="10" name="Picture 3" descr="C:\Users\Robin\AppData\Local\Microsoft\Windows\Temporary Internet Files\Content.IE5\G698SHH0\MC90043481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382889"/>
            <a:ext cx="533400" cy="533400"/>
          </a:xfrm>
          <a:prstGeom prst="rect">
            <a:avLst/>
          </a:prstGeom>
          <a:noFill/>
        </p:spPr>
      </p:pic>
      <p:pic>
        <p:nvPicPr>
          <p:cNvPr id="11" name="Picture 3" descr="C:\Users\Robin\AppData\Local\Microsoft\Windows\Temporary Internet Files\Content.IE5\G698SHH0\MC90043481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9511" y="1405467"/>
            <a:ext cx="533400" cy="533400"/>
          </a:xfrm>
          <a:prstGeom prst="rect">
            <a:avLst/>
          </a:prstGeom>
          <a:noFill/>
        </p:spPr>
      </p:pic>
      <p:pic>
        <p:nvPicPr>
          <p:cNvPr id="12" name="Picture 3" descr="C:\Users\Robin\AppData\Local\Microsoft\Windows\Temporary Internet Files\Content.IE5\G698SHH0\MC90043481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1416756"/>
            <a:ext cx="533400" cy="533400"/>
          </a:xfrm>
          <a:prstGeom prst="rect">
            <a:avLst/>
          </a:prstGeom>
          <a:noFill/>
        </p:spPr>
      </p:pic>
    </p:spTree>
    <p:extLst>
      <p:ext uri="{BB962C8B-B14F-4D97-AF65-F5344CB8AC3E}">
        <p14:creationId xmlns:p14="http://schemas.microsoft.com/office/powerpoint/2010/main" val="335355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solidFill>
                  <a:srgbClr val="92D050"/>
                </a:solidFill>
              </a:rPr>
              <a:t>The Tabernacle</a:t>
            </a:r>
          </a:p>
        </p:txBody>
      </p:sp>
      <p:sp>
        <p:nvSpPr>
          <p:cNvPr id="3" name="Content Placeholder 2"/>
          <p:cNvSpPr>
            <a:spLocks noGrp="1"/>
          </p:cNvSpPr>
          <p:nvPr>
            <p:ph idx="1"/>
          </p:nvPr>
        </p:nvSpPr>
        <p:spPr>
          <a:xfrm>
            <a:off x="381000" y="838200"/>
            <a:ext cx="8229600" cy="4876800"/>
          </a:xfrm>
        </p:spPr>
        <p:txBody>
          <a:bodyPr/>
          <a:lstStyle/>
          <a:p>
            <a:pPr marL="0" indent="0">
              <a:buNone/>
            </a:pPr>
            <a:r>
              <a:rPr lang="en-US" b="1" dirty="0"/>
              <a:t>26 “Make the tabernacle with ten curtains of finely twisted linen and blue, purple and scarlet yarn, with cherubim woven into them by a skilled worker. </a:t>
            </a:r>
            <a:r>
              <a:rPr lang="en-US" b="1" baseline="30000" dirty="0"/>
              <a:t>2 </a:t>
            </a:r>
            <a:r>
              <a:rPr lang="en-US" b="1" dirty="0"/>
              <a:t>All the curtains are to be the same size—twenty-eight cubits long and four cubits wide. </a:t>
            </a:r>
          </a:p>
        </p:txBody>
      </p:sp>
      <p:pic>
        <p:nvPicPr>
          <p:cNvPr id="37892" name="Picture 4" descr="http://theholyhouse.org/wp-content/uploads/2012/07/Curtains-Detail-4x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044" y="2743199"/>
            <a:ext cx="8401050" cy="4114801"/>
          </a:xfrm>
          <a:prstGeom prst="rect">
            <a:avLst/>
          </a:prstGeom>
          <a:noFill/>
        </p:spPr>
      </p:pic>
    </p:spTree>
    <p:extLst>
      <p:ext uri="{BB962C8B-B14F-4D97-AF65-F5344CB8AC3E}">
        <p14:creationId xmlns:p14="http://schemas.microsoft.com/office/powerpoint/2010/main" val="14672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lstStyle/>
          <a:p>
            <a:pPr marL="0" indent="0">
              <a:buNone/>
            </a:pPr>
            <a:r>
              <a:rPr lang="en-US" b="1" baseline="30000" dirty="0"/>
              <a:t>3 </a:t>
            </a:r>
            <a:r>
              <a:rPr lang="en-US" b="1" dirty="0"/>
              <a:t>Join five of the curtains together, and do the same with the other five. </a:t>
            </a:r>
            <a:r>
              <a:rPr lang="en-US" b="1" baseline="30000" dirty="0"/>
              <a:t>4 </a:t>
            </a:r>
            <a:r>
              <a:rPr lang="en-US" b="1" dirty="0"/>
              <a:t>Make loops of blue material along the edge of the end curtain in one set, and do the same with the end curtain in the other set.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3276600"/>
            <a:ext cx="5702501" cy="3193400"/>
          </a:xfrm>
          <a:prstGeom prst="rect">
            <a:avLst/>
          </a:prstGeom>
        </p:spPr>
      </p:pic>
    </p:spTree>
    <p:extLst>
      <p:ext uri="{BB962C8B-B14F-4D97-AF65-F5344CB8AC3E}">
        <p14:creationId xmlns:p14="http://schemas.microsoft.com/office/powerpoint/2010/main" val="92567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400" b="1" dirty="0">
                <a:solidFill>
                  <a:srgbClr val="FF0000"/>
                </a:solidFill>
                <a:effectLst>
                  <a:outerShdw blurRad="38100" dist="38100" dir="2700000" algn="tl">
                    <a:srgbClr val="000000">
                      <a:alpha val="43137"/>
                    </a:srgbClr>
                  </a:outerShdw>
                </a:effectLst>
              </a:rPr>
              <a:t>Memory Verse</a:t>
            </a:r>
            <a:r>
              <a:rPr lang="en-US" dirty="0"/>
              <a:t/>
            </a:r>
            <a:br>
              <a:rPr lang="en-US" dirty="0"/>
            </a:br>
            <a:r>
              <a:rPr lang="en-US" dirty="0"/>
              <a:t> Exodus 20:13-16</a:t>
            </a:r>
          </a:p>
        </p:txBody>
      </p:sp>
      <p:sp>
        <p:nvSpPr>
          <p:cNvPr id="6" name="Content Placeholder 5"/>
          <p:cNvSpPr>
            <a:spLocks noGrp="1"/>
          </p:cNvSpPr>
          <p:nvPr>
            <p:ph idx="1"/>
          </p:nvPr>
        </p:nvSpPr>
        <p:spPr/>
        <p:txBody>
          <a:bodyPr>
            <a:normAutofit/>
          </a:bodyPr>
          <a:lstStyle/>
          <a:p>
            <a:pPr marL="0" indent="0">
              <a:buNone/>
            </a:pPr>
            <a:r>
              <a:rPr lang="en-US" sz="4000" b="1" baseline="30000" dirty="0"/>
              <a:t> </a:t>
            </a:r>
            <a:r>
              <a:rPr lang="en-US" sz="4000" b="1" dirty="0"/>
              <a:t>You shall not murder.</a:t>
            </a:r>
          </a:p>
          <a:p>
            <a:pPr marL="0" indent="0">
              <a:buNone/>
            </a:pPr>
            <a:r>
              <a:rPr lang="en-US" sz="4000" b="1" baseline="30000" dirty="0"/>
              <a:t> </a:t>
            </a:r>
            <a:r>
              <a:rPr lang="en-US" sz="4000" b="1" dirty="0"/>
              <a:t>You shall not commit adultery.</a:t>
            </a:r>
          </a:p>
          <a:p>
            <a:pPr marL="0" indent="0">
              <a:buNone/>
            </a:pPr>
            <a:r>
              <a:rPr lang="en-US" sz="4000" b="1" baseline="30000" dirty="0"/>
              <a:t> </a:t>
            </a:r>
            <a:r>
              <a:rPr lang="en-US" sz="4000" b="1" dirty="0"/>
              <a:t>You shall not steal.</a:t>
            </a:r>
          </a:p>
          <a:p>
            <a:pPr marL="0" indent="0">
              <a:buNone/>
            </a:pPr>
            <a:r>
              <a:rPr lang="en-US" sz="4000" b="1" baseline="30000" dirty="0"/>
              <a:t> </a:t>
            </a:r>
            <a:r>
              <a:rPr lang="en-US" sz="4000" b="1" dirty="0"/>
              <a:t>You shall not give false testimony against your neighbor.</a:t>
            </a:r>
          </a:p>
          <a:p>
            <a:pPr marL="0" indent="0">
              <a:buNone/>
            </a:pPr>
            <a:endParaRPr lang="en-US" sz="4000" b="1" dirty="0"/>
          </a:p>
        </p:txBody>
      </p:sp>
    </p:spTree>
    <p:extLst>
      <p:ext uri="{BB962C8B-B14F-4D97-AF65-F5344CB8AC3E}">
        <p14:creationId xmlns:p14="http://schemas.microsoft.com/office/powerpoint/2010/main" val="305226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a:xfrm>
            <a:off x="457200" y="1524000"/>
            <a:ext cx="8229600" cy="4953000"/>
          </a:xfrm>
        </p:spPr>
        <p:txBody>
          <a:bodyPr/>
          <a:lstStyle/>
          <a:p>
            <a:pPr marL="0" indent="0">
              <a:buNone/>
            </a:pPr>
            <a:r>
              <a:rPr lang="en-US" b="1" baseline="30000" dirty="0"/>
              <a:t>5 </a:t>
            </a:r>
            <a:r>
              <a:rPr lang="en-US" b="1" dirty="0"/>
              <a:t>Make fifty loops on one curtain and fifty loops on the end curtain of the other set, with the loops opposite each other. </a:t>
            </a:r>
            <a:r>
              <a:rPr lang="en-US" b="1" baseline="30000" dirty="0"/>
              <a:t>6 </a:t>
            </a:r>
            <a:r>
              <a:rPr lang="en-US" b="1" dirty="0"/>
              <a:t>Then make fifty gold clasps and use them to fasten the curtains together so that the tabernacle is a unit.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2216" y="3397769"/>
            <a:ext cx="1929984" cy="3364605"/>
          </a:xfrm>
          <a:prstGeom prst="rect">
            <a:avLst/>
          </a:prstGeom>
        </p:spPr>
      </p:pic>
      <p:pic>
        <p:nvPicPr>
          <p:cNvPr id="35842" name="Picture 2" descr="http://4.bp.blogspot.com/-WWtgBsHKSXc/UP-oN4jgg_I/AAAAAAAAE2s/DT2TZofHrU4/s640/Tabernacle-Cutaway-2.jpg"/>
          <p:cNvPicPr>
            <a:picLocks noChangeAspect="1" noChangeArrowheads="1"/>
          </p:cNvPicPr>
          <p:nvPr/>
        </p:nvPicPr>
        <p:blipFill>
          <a:blip r:embed="rId3" cstate="print"/>
          <a:srcRect/>
          <a:stretch>
            <a:fillRect/>
          </a:stretch>
        </p:blipFill>
        <p:spPr bwMode="auto">
          <a:xfrm>
            <a:off x="2643266" y="3361948"/>
            <a:ext cx="6096000" cy="3400426"/>
          </a:xfrm>
          <a:prstGeom prst="rect">
            <a:avLst/>
          </a:prstGeom>
          <a:noFill/>
        </p:spPr>
      </p:pic>
    </p:spTree>
    <p:extLst>
      <p:ext uri="{BB962C8B-B14F-4D97-AF65-F5344CB8AC3E}">
        <p14:creationId xmlns:p14="http://schemas.microsoft.com/office/powerpoint/2010/main" val="263900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7 </a:t>
            </a:r>
            <a:r>
              <a:rPr lang="en-US" b="1" dirty="0"/>
              <a:t>“Make curtains of goat hair for the tent over the tabernacle—eleven altogether. </a:t>
            </a:r>
            <a:r>
              <a:rPr lang="en-US" b="1" baseline="30000" dirty="0"/>
              <a:t>8 </a:t>
            </a:r>
            <a:r>
              <a:rPr lang="en-US" b="1" dirty="0"/>
              <a:t>All eleven curtains are to be the same size—thirty cubits long and four cubits wide.</a:t>
            </a:r>
            <a:r>
              <a:rPr lang="en-US" b="1" baseline="30000" dirty="0"/>
              <a:t> </a:t>
            </a:r>
            <a:r>
              <a:rPr lang="en-US" b="1" dirty="0"/>
              <a:t> </a:t>
            </a:r>
          </a:p>
          <a:p>
            <a:pPr marL="0" indent="0">
              <a:buNone/>
            </a:pP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72764" y="2895600"/>
            <a:ext cx="5398473" cy="37052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81800" y="4748212"/>
            <a:ext cx="1790700" cy="1790700"/>
          </a:xfrm>
          <a:prstGeom prst="rect">
            <a:avLst/>
          </a:prstGeom>
        </p:spPr>
      </p:pic>
    </p:spTree>
    <p:extLst>
      <p:ext uri="{BB962C8B-B14F-4D97-AF65-F5344CB8AC3E}">
        <p14:creationId xmlns:p14="http://schemas.microsoft.com/office/powerpoint/2010/main" val="27871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b="1" baseline="30000" dirty="0"/>
              <a:t>9 </a:t>
            </a:r>
            <a:r>
              <a:rPr lang="en-US" b="1" dirty="0"/>
              <a:t>Join five of the curtains together into one set and the other six into another set. Fold the sixth curtain double at the front of the tent. </a:t>
            </a:r>
            <a:r>
              <a:rPr lang="en-US" b="1" baseline="30000" dirty="0"/>
              <a:t>10 </a:t>
            </a:r>
            <a:r>
              <a:rPr lang="en-US" b="1" dirty="0"/>
              <a:t>Make fifty loops along the edge of the end curtain in one set and also along the edge of the end curtain in the other set.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0200" y="3352800"/>
            <a:ext cx="5943599" cy="3317358"/>
          </a:xfrm>
          <a:prstGeom prst="rect">
            <a:avLst/>
          </a:prstGeom>
        </p:spPr>
      </p:pic>
    </p:spTree>
    <p:extLst>
      <p:ext uri="{BB962C8B-B14F-4D97-AF65-F5344CB8AC3E}">
        <p14:creationId xmlns:p14="http://schemas.microsoft.com/office/powerpoint/2010/main" val="22350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11 </a:t>
            </a:r>
            <a:r>
              <a:rPr lang="en-US" b="1" dirty="0"/>
              <a:t>Then make fifty bronze clasps and put them in the loops to fasten the tent together as a unit. </a:t>
            </a:r>
            <a:r>
              <a:rPr lang="en-US" b="1" baseline="30000" dirty="0"/>
              <a:t>12 </a:t>
            </a:r>
            <a:r>
              <a:rPr lang="en-US" b="1" dirty="0"/>
              <a:t>As for the additional length of the tent curtains, the half curtain that is left over is to hang down at the rear of the tabernacle.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1200" y="3428999"/>
            <a:ext cx="5181600" cy="3289030"/>
          </a:xfrm>
          <a:prstGeom prst="rect">
            <a:avLst/>
          </a:prstGeom>
        </p:spPr>
      </p:pic>
    </p:spTree>
    <p:extLst>
      <p:ext uri="{BB962C8B-B14F-4D97-AF65-F5344CB8AC3E}">
        <p14:creationId xmlns:p14="http://schemas.microsoft.com/office/powerpoint/2010/main" val="1501918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a:xfrm>
            <a:off x="457200" y="1295400"/>
            <a:ext cx="8229600" cy="4876800"/>
          </a:xfrm>
        </p:spPr>
        <p:txBody>
          <a:bodyPr>
            <a:normAutofit/>
          </a:bodyPr>
          <a:lstStyle/>
          <a:p>
            <a:pPr marL="0" indent="0">
              <a:buNone/>
            </a:pPr>
            <a:r>
              <a:rPr lang="en-US" b="1" baseline="30000" dirty="0"/>
              <a:t>13 </a:t>
            </a:r>
            <a:r>
              <a:rPr lang="en-US" b="1" dirty="0"/>
              <a:t>The tent curtains will be a cubit longer on both sides; what is left will hang over the sides of the tabernacle so as to cover it. </a:t>
            </a:r>
            <a:r>
              <a:rPr lang="en-US" b="1" baseline="30000" dirty="0"/>
              <a:t>14 </a:t>
            </a:r>
            <a:r>
              <a:rPr lang="en-US" b="1" dirty="0"/>
              <a:t>Make for the tent a covering of ram skins dyed red, and over that a covering of the other durable leather.*</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3581400"/>
            <a:ext cx="5638800" cy="3157728"/>
          </a:xfrm>
          <a:prstGeom prst="rect">
            <a:avLst/>
          </a:prstGeom>
        </p:spPr>
      </p:pic>
      <p:pic>
        <p:nvPicPr>
          <p:cNvPr id="5" name="Picture 2" descr="http://knowyourmessiah.com/tabernaclem_files/image001.gif"/>
          <p:cNvPicPr>
            <a:picLocks noChangeAspect="1" noChangeArrowheads="1"/>
          </p:cNvPicPr>
          <p:nvPr/>
        </p:nvPicPr>
        <p:blipFill>
          <a:blip r:embed="rId3" cstate="print"/>
          <a:srcRect/>
          <a:stretch>
            <a:fillRect/>
          </a:stretch>
        </p:blipFill>
        <p:spPr bwMode="auto">
          <a:xfrm>
            <a:off x="0" y="148681"/>
            <a:ext cx="9144000" cy="6709319"/>
          </a:xfrm>
          <a:prstGeom prst="rect">
            <a:avLst/>
          </a:prstGeom>
          <a:noFill/>
        </p:spPr>
      </p:pic>
    </p:spTree>
    <p:extLst>
      <p:ext uri="{BB962C8B-B14F-4D97-AF65-F5344CB8AC3E}">
        <p14:creationId xmlns:p14="http://schemas.microsoft.com/office/powerpoint/2010/main" val="8676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15 </a:t>
            </a:r>
            <a:r>
              <a:rPr lang="en-US" b="1" dirty="0"/>
              <a:t>“Make upright frames of acacia wood for the tabernacle. </a:t>
            </a:r>
            <a:r>
              <a:rPr lang="en-US" b="1" baseline="30000" dirty="0"/>
              <a:t>16 </a:t>
            </a:r>
            <a:r>
              <a:rPr lang="en-US" b="1" dirty="0"/>
              <a:t>Each frame is to be ten cubits long and a cubit and a half wide, </a:t>
            </a:r>
            <a:r>
              <a:rPr lang="en-US" b="1" baseline="30000" dirty="0"/>
              <a:t>17 </a:t>
            </a:r>
            <a:r>
              <a:rPr lang="en-US" b="1" dirty="0"/>
              <a:t>with two projections set parallel to each other. Make all the frames of the tabernacle in this way. </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28800" y="3581400"/>
            <a:ext cx="5486400" cy="3072384"/>
          </a:xfrm>
          <a:prstGeom prst="rect">
            <a:avLst/>
          </a:prstGeom>
        </p:spPr>
      </p:pic>
    </p:spTree>
    <p:extLst>
      <p:ext uri="{BB962C8B-B14F-4D97-AF65-F5344CB8AC3E}">
        <p14:creationId xmlns:p14="http://schemas.microsoft.com/office/powerpoint/2010/main" val="231872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18 </a:t>
            </a:r>
            <a:r>
              <a:rPr lang="en-US" b="1" dirty="0"/>
              <a:t>Make twenty frames for the south side of the tabernacle </a:t>
            </a:r>
            <a:r>
              <a:rPr lang="en-US" b="1" baseline="30000" dirty="0"/>
              <a:t>19 </a:t>
            </a:r>
            <a:r>
              <a:rPr lang="en-US" b="1" dirty="0"/>
              <a:t>and make forty silver bases to go under them—two bases for each frame, one under each projection.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78429" y="3124200"/>
            <a:ext cx="5987143" cy="3352800"/>
          </a:xfrm>
          <a:prstGeom prst="rect">
            <a:avLst/>
          </a:prstGeom>
        </p:spPr>
      </p:pic>
    </p:spTree>
    <p:extLst>
      <p:ext uri="{BB962C8B-B14F-4D97-AF65-F5344CB8AC3E}">
        <p14:creationId xmlns:p14="http://schemas.microsoft.com/office/powerpoint/2010/main" val="382796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20 </a:t>
            </a:r>
            <a:r>
              <a:rPr lang="en-US" b="1" dirty="0"/>
              <a:t>For the other side, the north side of the tabernacle, make twenty frames </a:t>
            </a:r>
            <a:r>
              <a:rPr lang="en-US" b="1" baseline="30000" dirty="0"/>
              <a:t>21 </a:t>
            </a:r>
            <a:r>
              <a:rPr lang="en-US" b="1" dirty="0"/>
              <a:t>and forty silver bases—two under each frame. </a:t>
            </a:r>
            <a:r>
              <a:rPr lang="en-US" b="1" baseline="30000" dirty="0"/>
              <a:t>22 </a:t>
            </a:r>
            <a:r>
              <a:rPr lang="en-US" b="1" dirty="0"/>
              <a:t>Make six frames for the far end, that is, the west end of the tabernacle, </a:t>
            </a:r>
            <a:r>
              <a:rPr lang="en-US" b="1" baseline="30000" dirty="0"/>
              <a:t>23 </a:t>
            </a:r>
            <a:r>
              <a:rPr lang="en-US" b="1" dirty="0"/>
              <a:t>and make two frames for the corners at the far end.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86090" y="3581400"/>
            <a:ext cx="5224310" cy="3066830"/>
          </a:xfrm>
          <a:prstGeom prst="rect">
            <a:avLst/>
          </a:prstGeom>
        </p:spPr>
      </p:pic>
    </p:spTree>
    <p:extLst>
      <p:ext uri="{BB962C8B-B14F-4D97-AF65-F5344CB8AC3E}">
        <p14:creationId xmlns:p14="http://schemas.microsoft.com/office/powerpoint/2010/main" val="231719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24 </a:t>
            </a:r>
            <a:r>
              <a:rPr lang="en-US" b="1" dirty="0"/>
              <a:t>At these two corners they must be double from the bottom all the way to the top and fitted into a single ring; both shall be like that. </a:t>
            </a:r>
            <a:r>
              <a:rPr lang="en-US" b="1" baseline="30000" dirty="0"/>
              <a:t>25 </a:t>
            </a:r>
            <a:r>
              <a:rPr lang="en-US" b="1" dirty="0"/>
              <a:t>So there will be eight frames and sixteen silver bases—two under each frame.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47900" y="3317187"/>
            <a:ext cx="4648200" cy="3468272"/>
          </a:xfrm>
          <a:prstGeom prst="rect">
            <a:avLst/>
          </a:prstGeom>
        </p:spPr>
      </p:pic>
    </p:spTree>
    <p:extLst>
      <p:ext uri="{BB962C8B-B14F-4D97-AF65-F5344CB8AC3E}">
        <p14:creationId xmlns:p14="http://schemas.microsoft.com/office/powerpoint/2010/main" val="3028555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26 </a:t>
            </a:r>
            <a:r>
              <a:rPr lang="en-US" b="1" dirty="0"/>
              <a:t>“Also make crossbars of acacia wood: five for the frames on one side of the tabernacle, </a:t>
            </a:r>
            <a:r>
              <a:rPr lang="en-US" b="1" baseline="30000" dirty="0"/>
              <a:t>27 </a:t>
            </a:r>
            <a:r>
              <a:rPr lang="en-US" b="1" dirty="0"/>
              <a:t>five for those on the other side, and five for the frames on the west, at the far end of the tabernacle. </a:t>
            </a:r>
            <a:r>
              <a:rPr lang="en-US" b="1" baseline="30000" dirty="0"/>
              <a:t>28 </a:t>
            </a:r>
            <a:r>
              <a:rPr lang="en-US" b="1" dirty="0"/>
              <a:t>The center crossbar is to extend from end to end at the middle of the frames. </a:t>
            </a:r>
            <a:r>
              <a:rPr lang="en-US" b="1" baseline="30000" dirty="0"/>
              <a:t>29 </a:t>
            </a:r>
            <a:r>
              <a:rPr lang="en-US" b="1" dirty="0"/>
              <a:t>Overlay the frames with gold and make gold rings to hold the crossbars. Also overlay the crossbars with gold.</a:t>
            </a:r>
          </a:p>
          <a:p>
            <a:pPr marL="0" indent="0">
              <a:buNone/>
            </a:pPr>
            <a:endParaRPr lang="en-US" b="1" dirty="0"/>
          </a:p>
        </p:txBody>
      </p:sp>
      <p:pic>
        <p:nvPicPr>
          <p:cNvPr id="5" name="Picture 4"/>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28799" y="4227205"/>
            <a:ext cx="5742799" cy="2691267"/>
          </a:xfrm>
          <a:prstGeom prst="rect">
            <a:avLst/>
          </a:prstGeom>
        </p:spPr>
      </p:pic>
    </p:spTree>
    <p:extLst>
      <p:ext uri="{BB962C8B-B14F-4D97-AF65-F5344CB8AC3E}">
        <p14:creationId xmlns:p14="http://schemas.microsoft.com/office/powerpoint/2010/main" val="169921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Leaders</a:t>
            </a:r>
          </a:p>
        </p:txBody>
      </p:sp>
      <p:sp>
        <p:nvSpPr>
          <p:cNvPr id="4" name="Content Placeholder 3"/>
          <p:cNvSpPr>
            <a:spLocks noGrp="1"/>
          </p:cNvSpPr>
          <p:nvPr>
            <p:ph idx="1"/>
          </p:nvPr>
        </p:nvSpPr>
        <p:spPr/>
        <p:txBody>
          <a:bodyPr/>
          <a:lstStyle/>
          <a:p>
            <a:pPr marL="0" indent="0">
              <a:buNone/>
            </a:pPr>
            <a:r>
              <a:rPr lang="en-US" dirty="0"/>
              <a:t>Today’s selection can be a little dry with just the reading and pictures.  I have included an opening activity to get the kids thinking about following instructions and how with even detailed instructions, different pictures can come out.  </a:t>
            </a:r>
          </a:p>
          <a:p>
            <a:pPr marL="0" indent="0">
              <a:buNone/>
            </a:pPr>
            <a:r>
              <a:rPr lang="en-US" dirty="0"/>
              <a:t>Print off slide 2 for each child and slides 3-8 for your instructions.  The scripture follows.  </a:t>
            </a:r>
          </a:p>
        </p:txBody>
      </p:sp>
    </p:spTree>
    <p:extLst>
      <p:ext uri="{BB962C8B-B14F-4D97-AF65-F5344CB8AC3E}">
        <p14:creationId xmlns:p14="http://schemas.microsoft.com/office/powerpoint/2010/main" val="67493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468"/>
            <a:ext cx="8229600" cy="990600"/>
          </a:xfrm>
        </p:spPr>
        <p:txBody>
          <a:bodyPr/>
          <a:lstStyle/>
          <a:p>
            <a:r>
              <a:rPr lang="en-US" dirty="0">
                <a:solidFill>
                  <a:srgbClr val="92D050"/>
                </a:solidFill>
              </a:rPr>
              <a:t>The Tabernacle</a:t>
            </a:r>
          </a:p>
        </p:txBody>
      </p:sp>
      <p:sp>
        <p:nvSpPr>
          <p:cNvPr id="3" name="Content Placeholder 2"/>
          <p:cNvSpPr>
            <a:spLocks noGrp="1"/>
          </p:cNvSpPr>
          <p:nvPr>
            <p:ph idx="1"/>
          </p:nvPr>
        </p:nvSpPr>
        <p:spPr>
          <a:xfrm>
            <a:off x="381000" y="838200"/>
            <a:ext cx="8229600" cy="4876800"/>
          </a:xfrm>
        </p:spPr>
        <p:txBody>
          <a:bodyPr>
            <a:normAutofit/>
          </a:bodyPr>
          <a:lstStyle/>
          <a:p>
            <a:pPr marL="0" indent="0">
              <a:buNone/>
            </a:pPr>
            <a:r>
              <a:rPr lang="en-US" b="1" baseline="30000" dirty="0"/>
              <a:t>30 </a:t>
            </a:r>
            <a:r>
              <a:rPr lang="en-US" b="1" dirty="0"/>
              <a:t>“Set up the tabernacle according to the plan shown you on the mountain.</a:t>
            </a:r>
          </a:p>
        </p:txBody>
      </p:sp>
      <p:pic>
        <p:nvPicPr>
          <p:cNvPr id="25602" name="Picture 2" descr="http://sothl.com/wp-content/uploads/2014/01/Framework-and-Tabernacle-Layers-Lesson-23-1024x68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81149"/>
            <a:ext cx="7924800" cy="5276851"/>
          </a:xfrm>
          <a:prstGeom prst="rect">
            <a:avLst/>
          </a:prstGeom>
          <a:noFill/>
        </p:spPr>
      </p:pic>
    </p:spTree>
    <p:extLst>
      <p:ext uri="{BB962C8B-B14F-4D97-AF65-F5344CB8AC3E}">
        <p14:creationId xmlns:p14="http://schemas.microsoft.com/office/powerpoint/2010/main" val="406626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31 </a:t>
            </a:r>
            <a:r>
              <a:rPr lang="en-US" b="1" dirty="0"/>
              <a:t>“Make a curtain of blue, purple and scarlet yarn and finely twisted linen, with cherubim woven into it by a skilled worker. </a:t>
            </a:r>
            <a:r>
              <a:rPr lang="en-US" b="1" baseline="30000" dirty="0"/>
              <a:t>32 </a:t>
            </a:r>
            <a:r>
              <a:rPr lang="en-US" b="1" dirty="0"/>
              <a:t>Hang it with gold hooks on four posts of acacia wood overlaid with gold and standing on four silver bases.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14587" y="3443376"/>
            <a:ext cx="4314826" cy="3190657"/>
          </a:xfrm>
          <a:prstGeom prst="rect">
            <a:avLst/>
          </a:prstGeom>
        </p:spPr>
      </p:pic>
    </p:spTree>
    <p:extLst>
      <p:ext uri="{BB962C8B-B14F-4D97-AF65-F5344CB8AC3E}">
        <p14:creationId xmlns:p14="http://schemas.microsoft.com/office/powerpoint/2010/main" val="310179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33 </a:t>
            </a:r>
            <a:r>
              <a:rPr lang="en-US" b="1" dirty="0"/>
              <a:t>Hang the curtain from the clasps and place the ark of the covenant law behind the curtain. The curtain will separate the Holy Place from the Most Holy Place. </a:t>
            </a:r>
            <a:r>
              <a:rPr lang="en-US" b="1" baseline="30000" dirty="0"/>
              <a:t>34 </a:t>
            </a:r>
            <a:r>
              <a:rPr lang="en-US" b="1" dirty="0"/>
              <a:t>Put the atonement cover on the ark of the covenant law in the Most Holy Place. </a:t>
            </a:r>
            <a:r>
              <a:rPr lang="en-US" b="1" baseline="30000" dirty="0"/>
              <a:t>35 </a:t>
            </a:r>
            <a:r>
              <a:rPr lang="en-US" b="1" dirty="0"/>
              <a:t>Place the table outside the curtain on the north side of the tabernacle and put the lampstand opposite it on the south side.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38325" y="4177251"/>
            <a:ext cx="5467350" cy="2599507"/>
          </a:xfrm>
          <a:prstGeom prst="rect">
            <a:avLst/>
          </a:prstGeom>
        </p:spPr>
      </p:pic>
    </p:spTree>
    <p:extLst>
      <p:ext uri="{BB962C8B-B14F-4D97-AF65-F5344CB8AC3E}">
        <p14:creationId xmlns:p14="http://schemas.microsoft.com/office/powerpoint/2010/main" val="32370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The Tabernacle</a:t>
            </a:r>
          </a:p>
        </p:txBody>
      </p:sp>
      <p:sp>
        <p:nvSpPr>
          <p:cNvPr id="3" name="Content Placeholder 2"/>
          <p:cNvSpPr>
            <a:spLocks noGrp="1"/>
          </p:cNvSpPr>
          <p:nvPr>
            <p:ph idx="1"/>
          </p:nvPr>
        </p:nvSpPr>
        <p:spPr/>
        <p:txBody>
          <a:bodyPr>
            <a:normAutofit/>
          </a:bodyPr>
          <a:lstStyle/>
          <a:p>
            <a:pPr marL="0" indent="0">
              <a:buNone/>
            </a:pPr>
            <a:r>
              <a:rPr lang="en-US" b="1" baseline="30000" dirty="0"/>
              <a:t>36 </a:t>
            </a:r>
            <a:r>
              <a:rPr lang="en-US" b="1" dirty="0"/>
              <a:t>“For the entrance to the tent make a curtain of blue, purple and scarlet yarn and finely twisted linen—the work of an embroiderer. </a:t>
            </a:r>
            <a:r>
              <a:rPr lang="en-US" b="1" baseline="30000" dirty="0"/>
              <a:t>37 </a:t>
            </a:r>
            <a:r>
              <a:rPr lang="en-US" b="1" dirty="0"/>
              <a:t>Make gold hooks for this curtain and five posts of acacia wood overlaid with gold. And cast five bronze bases for them.</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3230" y="3443376"/>
            <a:ext cx="6097541" cy="3414623"/>
          </a:xfrm>
          <a:prstGeom prst="rect">
            <a:avLst/>
          </a:prstGeom>
        </p:spPr>
      </p:pic>
    </p:spTree>
    <p:extLst>
      <p:ext uri="{BB962C8B-B14F-4D97-AF65-F5344CB8AC3E}">
        <p14:creationId xmlns:p14="http://schemas.microsoft.com/office/powerpoint/2010/main" val="3357501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The Altar and Burnt Offering</a:t>
            </a:r>
          </a:p>
        </p:txBody>
      </p:sp>
      <p:sp>
        <p:nvSpPr>
          <p:cNvPr id="3" name="Content Placeholder 2"/>
          <p:cNvSpPr>
            <a:spLocks noGrp="1"/>
          </p:cNvSpPr>
          <p:nvPr>
            <p:ph idx="1"/>
          </p:nvPr>
        </p:nvSpPr>
        <p:spPr/>
        <p:txBody>
          <a:bodyPr>
            <a:normAutofit/>
          </a:bodyPr>
          <a:lstStyle/>
          <a:p>
            <a:pPr marL="0" indent="0">
              <a:buNone/>
            </a:pPr>
            <a:r>
              <a:rPr lang="en-US" b="1" dirty="0"/>
              <a:t>27 “Build an altar of acacia wood, three cubits high; it is to be square, five cubits long and five cubits wide. </a:t>
            </a:r>
            <a:r>
              <a:rPr lang="en-US" b="1" baseline="30000" dirty="0"/>
              <a:t>2 </a:t>
            </a:r>
            <a:r>
              <a:rPr lang="en-US" b="1" dirty="0"/>
              <a:t>Make a horn at each of the four corners, so that the horns and the altar are of one piece, and overlay the altar with bronze. </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1677" y="3430438"/>
            <a:ext cx="6120646" cy="3427562"/>
          </a:xfrm>
          <a:prstGeom prst="rect">
            <a:avLst/>
          </a:prstGeom>
        </p:spPr>
      </p:pic>
    </p:spTree>
    <p:extLst>
      <p:ext uri="{BB962C8B-B14F-4D97-AF65-F5344CB8AC3E}">
        <p14:creationId xmlns:p14="http://schemas.microsoft.com/office/powerpoint/2010/main" val="733648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The Altar and Burnt Offering</a:t>
            </a:r>
          </a:p>
        </p:txBody>
      </p:sp>
      <p:sp>
        <p:nvSpPr>
          <p:cNvPr id="3" name="Content Placeholder 2"/>
          <p:cNvSpPr>
            <a:spLocks noGrp="1"/>
          </p:cNvSpPr>
          <p:nvPr>
            <p:ph idx="1"/>
          </p:nvPr>
        </p:nvSpPr>
        <p:spPr/>
        <p:txBody>
          <a:bodyPr>
            <a:normAutofit/>
          </a:bodyPr>
          <a:lstStyle/>
          <a:p>
            <a:pPr marL="0" indent="0">
              <a:buNone/>
            </a:pPr>
            <a:r>
              <a:rPr lang="en-US" b="1" baseline="30000" dirty="0"/>
              <a:t>5 </a:t>
            </a:r>
            <a:r>
              <a:rPr lang="en-US" b="1" dirty="0"/>
              <a:t>Put it under the ledge of the altar so that it is halfway up the altar. </a:t>
            </a:r>
            <a:r>
              <a:rPr lang="en-US" b="1" baseline="30000" dirty="0"/>
              <a:t>6 </a:t>
            </a:r>
            <a:r>
              <a:rPr lang="en-US" b="1" dirty="0"/>
              <a:t>Make poles of acacia wood for the altar and overlay them with bronze. </a:t>
            </a:r>
            <a:r>
              <a:rPr lang="en-US" b="1" baseline="30000" dirty="0"/>
              <a:t>7 </a:t>
            </a:r>
            <a:r>
              <a:rPr lang="en-US" b="1" dirty="0"/>
              <a:t>The poles are to be inserted into the rings so they will be on two sides of the altar when it is carried. </a:t>
            </a:r>
            <a:r>
              <a:rPr lang="en-US" b="1" baseline="30000" dirty="0"/>
              <a:t>8 </a:t>
            </a:r>
            <a:r>
              <a:rPr lang="en-US" b="1" dirty="0"/>
              <a:t>Make the altar hollow, out of boards. It is to be made just as you were shown on the mountain.</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300" y="4038600"/>
            <a:ext cx="4191000" cy="2856552"/>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05300" y="3781260"/>
            <a:ext cx="4876800" cy="2953080"/>
          </a:xfrm>
          <a:prstGeom prst="rect">
            <a:avLst/>
          </a:prstGeom>
        </p:spPr>
      </p:pic>
    </p:spTree>
    <p:extLst>
      <p:ext uri="{BB962C8B-B14F-4D97-AF65-F5344CB8AC3E}">
        <p14:creationId xmlns:p14="http://schemas.microsoft.com/office/powerpoint/2010/main" val="20163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The Courtyard</a:t>
            </a:r>
          </a:p>
        </p:txBody>
      </p:sp>
      <p:sp>
        <p:nvSpPr>
          <p:cNvPr id="3" name="Content Placeholder 2"/>
          <p:cNvSpPr>
            <a:spLocks noGrp="1"/>
          </p:cNvSpPr>
          <p:nvPr>
            <p:ph idx="1"/>
          </p:nvPr>
        </p:nvSpPr>
        <p:spPr/>
        <p:txBody>
          <a:bodyPr>
            <a:normAutofit/>
          </a:bodyPr>
          <a:lstStyle/>
          <a:p>
            <a:pPr marL="0" indent="0">
              <a:buNone/>
            </a:pPr>
            <a:r>
              <a:rPr lang="en-US" b="1" baseline="30000" dirty="0"/>
              <a:t>9 </a:t>
            </a:r>
            <a:r>
              <a:rPr lang="en-US" b="1" dirty="0"/>
              <a:t>“Make a courtyard for the tabernacle. The south side shall be a hundred cubits long and is to have curtains of finely twisted linen, </a:t>
            </a:r>
            <a:r>
              <a:rPr lang="en-US" b="1" baseline="30000" dirty="0"/>
              <a:t>10 </a:t>
            </a:r>
            <a:r>
              <a:rPr lang="en-US" b="1" dirty="0"/>
              <a:t>with twenty posts and twenty bronze bases and with silver hooks and bands on the posts. </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4399" y="3440502"/>
            <a:ext cx="3571875" cy="20002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67687" y="4240602"/>
            <a:ext cx="4286250" cy="2400300"/>
          </a:xfrm>
          <a:prstGeom prst="rect">
            <a:avLst/>
          </a:prstGeom>
        </p:spPr>
      </p:pic>
    </p:spTree>
    <p:extLst>
      <p:ext uri="{BB962C8B-B14F-4D97-AF65-F5344CB8AC3E}">
        <p14:creationId xmlns:p14="http://schemas.microsoft.com/office/powerpoint/2010/main" val="759425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The Courtyard</a:t>
            </a:r>
          </a:p>
        </p:txBody>
      </p:sp>
      <p:sp>
        <p:nvSpPr>
          <p:cNvPr id="3" name="Content Placeholder 2"/>
          <p:cNvSpPr>
            <a:spLocks noGrp="1"/>
          </p:cNvSpPr>
          <p:nvPr>
            <p:ph idx="1"/>
          </p:nvPr>
        </p:nvSpPr>
        <p:spPr/>
        <p:txBody>
          <a:bodyPr>
            <a:normAutofit/>
          </a:bodyPr>
          <a:lstStyle/>
          <a:p>
            <a:pPr marL="0" indent="0">
              <a:buNone/>
            </a:pPr>
            <a:r>
              <a:rPr lang="en-US" b="1" baseline="30000" dirty="0"/>
              <a:t>11 </a:t>
            </a:r>
            <a:r>
              <a:rPr lang="en-US" b="1" dirty="0"/>
              <a:t>The north side shall also be a hundred cubits long and is to have curtains, with twenty posts and twenty bronze bases and with silver hooks and bands on the posts.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28800" y="3165894"/>
            <a:ext cx="5486400" cy="3072384"/>
          </a:xfrm>
          <a:prstGeom prst="rect">
            <a:avLst/>
          </a:prstGeom>
        </p:spPr>
      </p:pic>
    </p:spTree>
    <p:extLst>
      <p:ext uri="{BB962C8B-B14F-4D97-AF65-F5344CB8AC3E}">
        <p14:creationId xmlns:p14="http://schemas.microsoft.com/office/powerpoint/2010/main" val="3909174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The Courtyard</a:t>
            </a:r>
          </a:p>
        </p:txBody>
      </p:sp>
      <p:sp>
        <p:nvSpPr>
          <p:cNvPr id="3" name="Content Placeholder 2"/>
          <p:cNvSpPr>
            <a:spLocks noGrp="1"/>
          </p:cNvSpPr>
          <p:nvPr>
            <p:ph idx="1"/>
          </p:nvPr>
        </p:nvSpPr>
        <p:spPr>
          <a:xfrm>
            <a:off x="457200" y="1447800"/>
            <a:ext cx="8229600" cy="4876800"/>
          </a:xfrm>
        </p:spPr>
        <p:txBody>
          <a:bodyPr>
            <a:normAutofit/>
          </a:bodyPr>
          <a:lstStyle/>
          <a:p>
            <a:pPr marL="0" indent="0">
              <a:buNone/>
            </a:pPr>
            <a:r>
              <a:rPr lang="en-US" b="1" baseline="30000" dirty="0"/>
              <a:t>12 </a:t>
            </a:r>
            <a:r>
              <a:rPr lang="en-US" b="1" dirty="0"/>
              <a:t>“The west end of the courtyard shall be fifty cubits wide and have curtains, with ten posts and ten bases. </a:t>
            </a:r>
            <a:r>
              <a:rPr lang="en-US" b="1" baseline="30000" dirty="0"/>
              <a:t>13 </a:t>
            </a:r>
            <a:r>
              <a:rPr lang="en-US" b="1" dirty="0"/>
              <a:t>On the east end, toward the sunrise, the courtyard shall also be fifty cubits wide. </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8785" y="3048000"/>
            <a:ext cx="4846430" cy="3630144"/>
          </a:xfrm>
          <a:prstGeom prst="rect">
            <a:avLst/>
          </a:prstGeom>
        </p:spPr>
      </p:pic>
    </p:spTree>
    <p:extLst>
      <p:ext uri="{BB962C8B-B14F-4D97-AF65-F5344CB8AC3E}">
        <p14:creationId xmlns:p14="http://schemas.microsoft.com/office/powerpoint/2010/main" val="716470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The Courtyard</a:t>
            </a:r>
          </a:p>
        </p:txBody>
      </p:sp>
      <p:sp>
        <p:nvSpPr>
          <p:cNvPr id="3" name="Content Placeholder 2"/>
          <p:cNvSpPr>
            <a:spLocks noGrp="1"/>
          </p:cNvSpPr>
          <p:nvPr>
            <p:ph idx="1"/>
          </p:nvPr>
        </p:nvSpPr>
        <p:spPr/>
        <p:txBody>
          <a:bodyPr>
            <a:normAutofit/>
          </a:bodyPr>
          <a:lstStyle/>
          <a:p>
            <a:pPr marL="0" indent="0">
              <a:buNone/>
            </a:pPr>
            <a:r>
              <a:rPr lang="en-US" b="1" baseline="30000" dirty="0"/>
              <a:t>14 </a:t>
            </a:r>
            <a:r>
              <a:rPr lang="en-US" b="1" dirty="0"/>
              <a:t>Curtains fifteen cubits</a:t>
            </a:r>
            <a:r>
              <a:rPr lang="en-US" b="1" baseline="30000" dirty="0"/>
              <a:t> </a:t>
            </a:r>
            <a:r>
              <a:rPr lang="en-US" b="1" dirty="0"/>
              <a:t>long are to be on one side of the entrance, with three posts and three bases, </a:t>
            </a:r>
            <a:r>
              <a:rPr lang="en-US" b="1" baseline="30000" dirty="0"/>
              <a:t>15 </a:t>
            </a:r>
            <a:r>
              <a:rPr lang="en-US" b="1" dirty="0"/>
              <a:t>and curtains fifteen cubits long are to be on the other side, with three posts and three bases.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5424" y="3382818"/>
            <a:ext cx="4942576" cy="3218008"/>
          </a:xfrm>
          <a:prstGeom prst="rect">
            <a:avLst/>
          </a:prstGeom>
        </p:spPr>
      </p:pic>
    </p:spTree>
    <p:extLst>
      <p:ext uri="{BB962C8B-B14F-4D97-AF65-F5344CB8AC3E}">
        <p14:creationId xmlns:p14="http://schemas.microsoft.com/office/powerpoint/2010/main" val="170975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0" y="457200"/>
            <a:ext cx="9144000" cy="639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43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The Courtyard</a:t>
            </a:r>
          </a:p>
        </p:txBody>
      </p:sp>
      <p:sp>
        <p:nvSpPr>
          <p:cNvPr id="3" name="Content Placeholder 2"/>
          <p:cNvSpPr>
            <a:spLocks noGrp="1"/>
          </p:cNvSpPr>
          <p:nvPr>
            <p:ph idx="1"/>
          </p:nvPr>
        </p:nvSpPr>
        <p:spPr/>
        <p:txBody>
          <a:bodyPr/>
          <a:lstStyle/>
          <a:p>
            <a:pPr marL="0" indent="0">
              <a:buNone/>
            </a:pPr>
            <a:r>
              <a:rPr lang="en-US" b="1" baseline="30000" dirty="0"/>
              <a:t>16 </a:t>
            </a:r>
            <a:r>
              <a:rPr lang="en-US" b="1" dirty="0"/>
              <a:t>“For the entrance to the courtyard, provide a curtain twenty cubits long, of blue, purple and scarlet yarn and finely twisted linen—the work of an embroiderer—with four posts and four bases. </a:t>
            </a:r>
            <a:r>
              <a:rPr lang="en-US" b="1" baseline="30000" dirty="0"/>
              <a:t>17 </a:t>
            </a:r>
            <a:r>
              <a:rPr lang="en-US" b="1" dirty="0"/>
              <a:t>All the posts around the courtyard are to have silver bands and hooks, and bronze bases.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19400" y="3689035"/>
            <a:ext cx="3505200" cy="3191969"/>
          </a:xfrm>
          <a:prstGeom prst="rect">
            <a:avLst/>
          </a:prstGeom>
        </p:spPr>
      </p:pic>
    </p:spTree>
    <p:extLst>
      <p:ext uri="{BB962C8B-B14F-4D97-AF65-F5344CB8AC3E}">
        <p14:creationId xmlns:p14="http://schemas.microsoft.com/office/powerpoint/2010/main" val="1758931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The Courtyard</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b="1" baseline="30000" dirty="0"/>
              <a:t>18 </a:t>
            </a:r>
            <a:r>
              <a:rPr lang="en-US" b="1" dirty="0"/>
              <a:t>The courtyard shall be a hundred cubits long and fifty cubits wide, with curtains of finely twisted linen five cubits high, and with bronze bases. </a:t>
            </a:r>
            <a:r>
              <a:rPr lang="en-US" b="1" baseline="30000" dirty="0"/>
              <a:t>19 </a:t>
            </a:r>
            <a:r>
              <a:rPr lang="en-US" b="1" dirty="0"/>
              <a:t>All the other articles used in the service of the tabernacle, whatever their function, including all the tent pegs for it and those for the courtyard, are to be of bronze.</a:t>
            </a:r>
          </a:p>
          <a:p>
            <a:pPr marL="0" indent="0">
              <a:buNone/>
            </a:pPr>
            <a:endParaRPr lang="en-US" b="1"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181600" y="1828800"/>
            <a:ext cx="3026881" cy="3779837"/>
          </a:xfrm>
          <a:prstGeom prst="rect">
            <a:avLst/>
          </a:prstGeom>
        </p:spPr>
      </p:pic>
    </p:spTree>
    <p:extLst>
      <p:ext uri="{BB962C8B-B14F-4D97-AF65-F5344CB8AC3E}">
        <p14:creationId xmlns:p14="http://schemas.microsoft.com/office/powerpoint/2010/main" val="55664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60000"/>
                    <a:lumOff val="40000"/>
                  </a:schemeClr>
                </a:solidFill>
              </a:rPr>
              <a:t>Oil for the Lampstand</a:t>
            </a:r>
          </a:p>
        </p:txBody>
      </p:sp>
      <p:sp>
        <p:nvSpPr>
          <p:cNvPr id="3" name="Content Placeholder 2"/>
          <p:cNvSpPr>
            <a:spLocks noGrp="1"/>
          </p:cNvSpPr>
          <p:nvPr>
            <p:ph sz="half" idx="1"/>
          </p:nvPr>
        </p:nvSpPr>
        <p:spPr/>
        <p:txBody>
          <a:bodyPr>
            <a:normAutofit/>
          </a:bodyPr>
          <a:lstStyle/>
          <a:p>
            <a:pPr marL="0" indent="0">
              <a:buNone/>
            </a:pPr>
            <a:r>
              <a:rPr lang="en-US" b="1" baseline="30000" dirty="0"/>
              <a:t>20 </a:t>
            </a:r>
            <a:r>
              <a:rPr lang="en-US" b="1" dirty="0"/>
              <a:t>“Command the Israelites to bring you clear oil of pressed olives for the light so that the lamps may be kept burning.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953000" y="2286000"/>
            <a:ext cx="3358514" cy="2798762"/>
          </a:xfrm>
        </p:spPr>
      </p:pic>
    </p:spTree>
    <p:extLst>
      <p:ext uri="{BB962C8B-B14F-4D97-AF65-F5344CB8AC3E}">
        <p14:creationId xmlns:p14="http://schemas.microsoft.com/office/powerpoint/2010/main" val="2968129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60000"/>
                    <a:lumOff val="40000"/>
                  </a:schemeClr>
                </a:solidFill>
              </a:rPr>
              <a:t>Oil for the Lampstand</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baseline="30000" dirty="0"/>
              <a:t>21 </a:t>
            </a:r>
            <a:r>
              <a:rPr lang="en-US" b="1" dirty="0"/>
              <a:t>In the tent of meeting, outside the curtain that shields the ark of the covenant law, Aaron and his sons are to keep the lamps burning before the </a:t>
            </a:r>
            <a:r>
              <a:rPr lang="en-US" b="1" cap="small" dirty="0"/>
              <a:t>Lord</a:t>
            </a:r>
            <a:r>
              <a:rPr lang="en-US" b="1" dirty="0"/>
              <a:t> from evening till morning. This is to be a lasting ordinance among the Israelites for the generations to come.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953000" y="2425938"/>
            <a:ext cx="3358514" cy="2518885"/>
          </a:xfrm>
        </p:spPr>
      </p:pic>
    </p:spTree>
    <p:extLst>
      <p:ext uri="{BB962C8B-B14F-4D97-AF65-F5344CB8AC3E}">
        <p14:creationId xmlns:p14="http://schemas.microsoft.com/office/powerpoint/2010/main" val="2982589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rmAutofit/>
          </a:bodyPr>
          <a:lstStyle/>
          <a:p>
            <a:r>
              <a:rPr lang="en-US" b="1" dirty="0">
                <a:solidFill>
                  <a:schemeClr val="tx2">
                    <a:lumMod val="50000"/>
                  </a:schemeClr>
                </a:solidFill>
              </a:rPr>
              <a:t>The Priestly Garments</a:t>
            </a:r>
            <a:endParaRPr lang="en-US" dirty="0">
              <a:solidFill>
                <a:schemeClr val="tx2">
                  <a:lumMod val="50000"/>
                </a:schemeClr>
              </a:solidFill>
            </a:endParaRPr>
          </a:p>
        </p:txBody>
      </p:sp>
      <p:sp>
        <p:nvSpPr>
          <p:cNvPr id="3" name="Content Placeholder 2"/>
          <p:cNvSpPr>
            <a:spLocks noGrp="1"/>
          </p:cNvSpPr>
          <p:nvPr>
            <p:ph sz="half" idx="1"/>
          </p:nvPr>
        </p:nvSpPr>
        <p:spPr>
          <a:xfrm>
            <a:off x="457200" y="1066800"/>
            <a:ext cx="4800600" cy="5553456"/>
          </a:xfrm>
        </p:spPr>
        <p:txBody>
          <a:bodyPr>
            <a:noAutofit/>
          </a:bodyPr>
          <a:lstStyle/>
          <a:p>
            <a:pPr marL="0" indent="0">
              <a:buNone/>
            </a:pPr>
            <a:r>
              <a:rPr lang="en-US" sz="2400" b="1" dirty="0"/>
              <a:t>28 “Have Aaron your brother brought to you from among the Israelites, along with his sons </a:t>
            </a:r>
            <a:r>
              <a:rPr lang="en-US" sz="2400" b="1" dirty="0" err="1"/>
              <a:t>Nadab</a:t>
            </a:r>
            <a:r>
              <a:rPr lang="en-US" sz="2400" b="1" dirty="0"/>
              <a:t> and </a:t>
            </a:r>
            <a:r>
              <a:rPr lang="en-US" sz="2400" b="1" dirty="0" err="1"/>
              <a:t>Abihu</a:t>
            </a:r>
            <a:r>
              <a:rPr lang="en-US" sz="2400" b="1" dirty="0"/>
              <a:t>, </a:t>
            </a:r>
            <a:r>
              <a:rPr lang="en-US" sz="2400" b="1" dirty="0" err="1"/>
              <a:t>Eleazar</a:t>
            </a:r>
            <a:r>
              <a:rPr lang="en-US" sz="2400" b="1" dirty="0"/>
              <a:t> and </a:t>
            </a:r>
            <a:r>
              <a:rPr lang="en-US" sz="2400" b="1" dirty="0" err="1"/>
              <a:t>Ithamar</a:t>
            </a:r>
            <a:r>
              <a:rPr lang="en-US" sz="2400" b="1" dirty="0"/>
              <a:t>, so they may serve me as priests. </a:t>
            </a:r>
            <a:r>
              <a:rPr lang="en-US" sz="2400" b="1" baseline="30000" dirty="0"/>
              <a:t>2 </a:t>
            </a:r>
            <a:r>
              <a:rPr lang="en-US" sz="2400" b="1" dirty="0"/>
              <a:t>Make sacred garments for your brother Aaron to give him dignity and honor. </a:t>
            </a:r>
            <a:r>
              <a:rPr lang="en-US" sz="2400" b="1" baseline="30000" dirty="0"/>
              <a:t>3 </a:t>
            </a:r>
            <a:r>
              <a:rPr lang="en-US" sz="2400" b="1" dirty="0"/>
              <a:t>Tell all the skilled workers to whom I have given wisdom in such matters that they are to make garments for Aaron, for his consecration, so he may serve me as priest.</a:t>
            </a:r>
          </a:p>
        </p:txBody>
      </p:sp>
      <p:pic>
        <p:nvPicPr>
          <p:cNvPr id="5" name="Content Placeholder 4"/>
          <p:cNvPicPr>
            <a:picLocks noGrp="1" noChangeAspect="1"/>
          </p:cNvPicPr>
          <p:nvPr>
            <p:ph sz="half" idx="2"/>
          </p:nvPr>
        </p:nvPicPr>
        <p:blipFill>
          <a:blip r:embed="rId2" cstate="print">
            <a:clrChange>
              <a:clrFrom>
                <a:srgbClr val="FFFEFF"/>
              </a:clrFrom>
              <a:clrTo>
                <a:srgbClr val="FFFEFF">
                  <a:alpha val="0"/>
                </a:srgbClr>
              </a:clrTo>
            </a:clrChange>
            <a:extLst>
              <a:ext uri="{28A0092B-C50C-407E-A947-70E740481C1C}">
                <a14:useLocalDpi xmlns:a14="http://schemas.microsoft.com/office/drawing/2010/main"/>
              </a:ext>
            </a:extLst>
          </a:blip>
          <a:stretch>
            <a:fillRect/>
          </a:stretch>
        </p:blipFill>
        <p:spPr>
          <a:xfrm>
            <a:off x="5410200" y="635056"/>
            <a:ext cx="2362200" cy="6054835"/>
          </a:xfrm>
        </p:spPr>
      </p:pic>
    </p:spTree>
    <p:extLst>
      <p:ext uri="{BB962C8B-B14F-4D97-AF65-F5344CB8AC3E}">
        <p14:creationId xmlns:p14="http://schemas.microsoft.com/office/powerpoint/2010/main" val="2320449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fontScale="92500" lnSpcReduction="20000"/>
          </a:bodyPr>
          <a:lstStyle/>
          <a:p>
            <a:pPr marL="0" indent="0">
              <a:buNone/>
            </a:pPr>
            <a:r>
              <a:rPr lang="en-US" b="1" baseline="30000" dirty="0"/>
              <a:t>4 </a:t>
            </a:r>
            <a:r>
              <a:rPr lang="en-US" b="1" dirty="0"/>
              <a:t>These are the garments they are to make: a </a:t>
            </a:r>
            <a:r>
              <a:rPr lang="en-US" b="1" dirty="0" err="1"/>
              <a:t>breastpiece</a:t>
            </a:r>
            <a:r>
              <a:rPr lang="en-US" b="1" dirty="0"/>
              <a:t>, an ephod, a robe, a woven tunic, a turban and a sash. They are to make these sacred garments for your brother Aaron and his sons, so they may serve me as priests. </a:t>
            </a:r>
            <a:r>
              <a:rPr lang="en-US" b="1" baseline="30000" dirty="0"/>
              <a:t>5 </a:t>
            </a:r>
            <a:r>
              <a:rPr lang="en-US" b="1" dirty="0"/>
              <a:t>Have them use gold, and blue, purple and scarlet yarn, and fine linen.</a:t>
            </a:r>
          </a:p>
          <a:p>
            <a:pPr marL="0" indent="0">
              <a:buNone/>
            </a:pPr>
            <a:endParaRPr lang="en-US" dirty="0"/>
          </a:p>
        </p:txBody>
      </p:sp>
      <p:pic>
        <p:nvPicPr>
          <p:cNvPr id="9218" name="Picture 2" descr="http://mudpreacher.files.wordpress.com/2012/08/aaron-in-priestly-clothing-of-glory-and-beaut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667" y="907929"/>
            <a:ext cx="3276600" cy="5893626"/>
          </a:xfrm>
          <a:prstGeom prst="rect">
            <a:avLst/>
          </a:prstGeom>
          <a:noFill/>
        </p:spPr>
      </p:pic>
      <p:sp>
        <p:nvSpPr>
          <p:cNvPr id="2" name="Title 1"/>
          <p:cNvSpPr>
            <a:spLocks noGrp="1"/>
          </p:cNvSpPr>
          <p:nvPr>
            <p:ph type="title"/>
          </p:nvPr>
        </p:nvSpPr>
        <p:spPr>
          <a:xfrm>
            <a:off x="304800" y="304800"/>
            <a:ext cx="8229600" cy="730956"/>
          </a:xfrm>
        </p:spPr>
        <p:txBody>
          <a:bodyPr>
            <a:normAutofit/>
          </a:bodyPr>
          <a:lstStyle/>
          <a:p>
            <a:r>
              <a:rPr lang="en-US" b="1" dirty="0">
                <a:solidFill>
                  <a:schemeClr val="tx2">
                    <a:lumMod val="50000"/>
                  </a:schemeClr>
                </a:solidFill>
                <a:effectLst>
                  <a:outerShdw blurRad="38100" dist="38100" dir="2700000" algn="tl">
                    <a:srgbClr val="000000">
                      <a:alpha val="43137"/>
                    </a:srgbClr>
                  </a:outerShdw>
                </a:effectLst>
              </a:rPr>
              <a:t>The Priestly Garments</a:t>
            </a:r>
            <a:endParaRPr lang="en-US"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9353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lumOff val="50000"/>
                  </a:schemeClr>
                </a:solidFill>
              </a:rPr>
              <a:t>Altar of Incense</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30 “Make an altar of acacia wood for burning incense. </a:t>
            </a:r>
            <a:r>
              <a:rPr lang="en-US" b="1" baseline="30000" dirty="0"/>
              <a:t>2 </a:t>
            </a:r>
            <a:r>
              <a:rPr lang="en-US" b="1" dirty="0"/>
              <a:t>It is to be square, a cubit long and a cubit wide, and two cubits high—its horns of one piece with it. </a:t>
            </a:r>
            <a:r>
              <a:rPr lang="en-US" b="1" baseline="30000" dirty="0"/>
              <a:t>3 </a:t>
            </a:r>
            <a:r>
              <a:rPr lang="en-US" b="1" dirty="0"/>
              <a:t>Overlay the top and all the sides and the horns with pure gold, and make a gold molding around it.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953000" y="1784155"/>
            <a:ext cx="3352800" cy="4396274"/>
          </a:xfrm>
        </p:spPr>
      </p:pic>
    </p:spTree>
    <p:extLst>
      <p:ext uri="{BB962C8B-B14F-4D97-AF65-F5344CB8AC3E}">
        <p14:creationId xmlns:p14="http://schemas.microsoft.com/office/powerpoint/2010/main" val="1577032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288"/>
            <a:ext cx="8229600" cy="990600"/>
          </a:xfrm>
        </p:spPr>
        <p:txBody>
          <a:bodyPr/>
          <a:lstStyle/>
          <a:p>
            <a:r>
              <a:rPr lang="en-US" b="1" dirty="0">
                <a:solidFill>
                  <a:schemeClr val="bg1">
                    <a:lumMod val="50000"/>
                    <a:lumOff val="50000"/>
                  </a:schemeClr>
                </a:solidFill>
              </a:rPr>
              <a:t>Altar of Incense</a:t>
            </a:r>
          </a:p>
        </p:txBody>
      </p:sp>
      <p:sp>
        <p:nvSpPr>
          <p:cNvPr id="3" name="Content Placeholder 2"/>
          <p:cNvSpPr>
            <a:spLocks noGrp="1"/>
          </p:cNvSpPr>
          <p:nvPr>
            <p:ph sz="half" idx="1"/>
          </p:nvPr>
        </p:nvSpPr>
        <p:spPr>
          <a:xfrm>
            <a:off x="304800" y="1066800"/>
            <a:ext cx="4419600" cy="5791200"/>
          </a:xfrm>
        </p:spPr>
        <p:txBody>
          <a:bodyPr>
            <a:noAutofit/>
          </a:bodyPr>
          <a:lstStyle/>
          <a:p>
            <a:pPr marL="0" indent="0">
              <a:buNone/>
            </a:pPr>
            <a:r>
              <a:rPr lang="en-US" sz="2400" b="1" baseline="30000" dirty="0"/>
              <a:t>4 </a:t>
            </a:r>
            <a:r>
              <a:rPr lang="en-US" sz="2400" b="1" dirty="0"/>
              <a:t>Make two gold rings for the altar below the molding—two on each of the opposite sides—to hold the poles used to carry it. </a:t>
            </a:r>
            <a:r>
              <a:rPr lang="en-US" sz="2400" b="1" baseline="30000" dirty="0"/>
              <a:t>5 </a:t>
            </a:r>
            <a:r>
              <a:rPr lang="en-US" sz="2400" b="1" dirty="0"/>
              <a:t>Make the poles of acacia wood and overlay them with gold. </a:t>
            </a:r>
            <a:r>
              <a:rPr lang="en-US" sz="2400" b="1" baseline="30000" dirty="0"/>
              <a:t>6 </a:t>
            </a:r>
            <a:r>
              <a:rPr lang="en-US" sz="2400" b="1" dirty="0"/>
              <a:t>Put the altar in front of the curtain that shields the ark of the covenant law—before the atonement cover that is over the tablets of the covenant law—where I will meet with you.</a:t>
            </a:r>
          </a:p>
        </p:txBody>
      </p:sp>
      <p:pic>
        <p:nvPicPr>
          <p:cNvPr id="5" name="Content Placeholder 4"/>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876800" y="1828800"/>
            <a:ext cx="4069237" cy="2801257"/>
          </a:xfrm>
        </p:spPr>
      </p:pic>
    </p:spTree>
    <p:extLst>
      <p:ext uri="{BB962C8B-B14F-4D97-AF65-F5344CB8AC3E}">
        <p14:creationId xmlns:p14="http://schemas.microsoft.com/office/powerpoint/2010/main" val="3484076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lumOff val="50000"/>
                  </a:schemeClr>
                </a:solidFill>
              </a:rPr>
              <a:t>Altar of Incense</a:t>
            </a:r>
          </a:p>
        </p:txBody>
      </p:sp>
      <p:sp>
        <p:nvSpPr>
          <p:cNvPr id="4" name="Content Placeholder 3"/>
          <p:cNvSpPr>
            <a:spLocks noGrp="1"/>
          </p:cNvSpPr>
          <p:nvPr>
            <p:ph sz="half" idx="2"/>
          </p:nvPr>
        </p:nvSpPr>
        <p:spPr>
          <a:xfrm>
            <a:off x="4648200" y="990600"/>
            <a:ext cx="4038600" cy="5401056"/>
          </a:xfrm>
        </p:spPr>
        <p:txBody>
          <a:bodyPr>
            <a:normAutofit/>
          </a:bodyPr>
          <a:lstStyle/>
          <a:p>
            <a:pPr marL="0" indent="0">
              <a:buNone/>
            </a:pPr>
            <a:r>
              <a:rPr lang="en-US" b="1" baseline="30000" dirty="0"/>
              <a:t>7 </a:t>
            </a:r>
            <a:r>
              <a:rPr lang="en-US" b="1" dirty="0"/>
              <a:t>“Aaron must burn fragrant incense on the altar every morning when he tends the lamps. </a:t>
            </a:r>
            <a:r>
              <a:rPr lang="en-US" b="1" baseline="30000" dirty="0"/>
              <a:t>8 </a:t>
            </a:r>
            <a:r>
              <a:rPr lang="en-US" b="1" dirty="0"/>
              <a:t>He must burn incense again when he lights the lamps at twilight so incense will burn regularly before the </a:t>
            </a:r>
            <a:r>
              <a:rPr lang="en-US" b="1" cap="small" dirty="0"/>
              <a:t>Lord</a:t>
            </a:r>
            <a:r>
              <a:rPr lang="en-US" b="1" dirty="0"/>
              <a:t> for the generations to come. </a:t>
            </a:r>
          </a:p>
        </p:txBody>
      </p:sp>
      <p:pic>
        <p:nvPicPr>
          <p:cNvPr id="6146" name="Picture 2" descr="http://personal.southern.edu/%7Eccool/Images/Altar%20of%20Incense%20export.jpg"/>
          <p:cNvPicPr>
            <a:picLocks noChangeAspect="1" noChangeArrowheads="1"/>
          </p:cNvPicPr>
          <p:nvPr/>
        </p:nvPicPr>
        <p:blipFill>
          <a:blip r:embed="rId2" cstate="print"/>
          <a:srcRect/>
          <a:stretch>
            <a:fillRect/>
          </a:stretch>
        </p:blipFill>
        <p:spPr bwMode="auto">
          <a:xfrm>
            <a:off x="152400" y="2133600"/>
            <a:ext cx="4561240" cy="3114675"/>
          </a:xfrm>
          <a:prstGeom prst="rect">
            <a:avLst/>
          </a:prstGeom>
          <a:noFill/>
        </p:spPr>
      </p:pic>
    </p:spTree>
    <p:extLst>
      <p:ext uri="{BB962C8B-B14F-4D97-AF65-F5344CB8AC3E}">
        <p14:creationId xmlns:p14="http://schemas.microsoft.com/office/powerpoint/2010/main" val="1233994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solidFill>
                  <a:schemeClr val="bg1">
                    <a:lumMod val="50000"/>
                    <a:lumOff val="50000"/>
                  </a:schemeClr>
                </a:solidFill>
              </a:rPr>
              <a:t>Altar of Incense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3826239"/>
            <a:ext cx="6248399" cy="2789464"/>
          </a:xfrm>
        </p:spPr>
      </p:pic>
      <p:sp>
        <p:nvSpPr>
          <p:cNvPr id="4" name="Content Placeholder 3"/>
          <p:cNvSpPr>
            <a:spLocks noGrp="1"/>
          </p:cNvSpPr>
          <p:nvPr>
            <p:ph sz="half" idx="4294967295"/>
          </p:nvPr>
        </p:nvSpPr>
        <p:spPr>
          <a:xfrm>
            <a:off x="457200" y="762000"/>
            <a:ext cx="8382000" cy="2746375"/>
          </a:xfrm>
        </p:spPr>
        <p:txBody>
          <a:bodyPr>
            <a:noAutofit/>
          </a:bodyPr>
          <a:lstStyle/>
          <a:p>
            <a:pPr marL="0" indent="0">
              <a:buNone/>
            </a:pPr>
            <a:r>
              <a:rPr lang="en-US" sz="2800" b="1" baseline="30000" dirty="0"/>
              <a:t>9 </a:t>
            </a:r>
            <a:r>
              <a:rPr lang="en-US" sz="2800" b="1" dirty="0"/>
              <a:t>Do not offer on this altar any other incense or any burnt offering or grain offering, and do not pour a drink offering on it. </a:t>
            </a:r>
            <a:r>
              <a:rPr lang="en-US" sz="2800" b="1" baseline="30000" dirty="0"/>
              <a:t>10 </a:t>
            </a:r>
            <a:r>
              <a:rPr lang="en-US" sz="2800" b="1" dirty="0"/>
              <a:t>Once a year Aaron shall make atonement on its horns. This annual atonement must be made with the blood of the atoning sin offering for the generations to come. It is most holy to the </a:t>
            </a:r>
            <a:r>
              <a:rPr lang="en-US" sz="2800" b="1" cap="small" dirty="0"/>
              <a:t>Lord</a:t>
            </a:r>
            <a:r>
              <a:rPr lang="en-US" sz="2800" b="1" dirty="0"/>
              <a:t>.”</a:t>
            </a:r>
          </a:p>
        </p:txBody>
      </p:sp>
      <p:pic>
        <p:nvPicPr>
          <p:cNvPr id="5124" name="Picture 4" descr="https://encrypted-tbn2.gstatic.com/images?q=tbn:ANd9GcQYRlxqkgLjW_u-jtjVqYbfQWa6lTYCb5uZ1AQ0LY6C6th5alnq"/>
          <p:cNvPicPr>
            <a:picLocks noChangeAspect="1" noChangeArrowheads="1"/>
          </p:cNvPicPr>
          <p:nvPr/>
        </p:nvPicPr>
        <p:blipFill>
          <a:blip r:embed="rId3" cstate="print"/>
          <a:srcRect/>
          <a:stretch>
            <a:fillRect/>
          </a:stretch>
        </p:blipFill>
        <p:spPr bwMode="auto">
          <a:xfrm>
            <a:off x="5080000" y="3899942"/>
            <a:ext cx="4064000" cy="3048000"/>
          </a:xfrm>
          <a:prstGeom prst="rect">
            <a:avLst/>
          </a:prstGeom>
          <a:noFill/>
        </p:spPr>
      </p:pic>
    </p:spTree>
    <p:extLst>
      <p:ext uri="{BB962C8B-B14F-4D97-AF65-F5344CB8AC3E}">
        <p14:creationId xmlns:p14="http://schemas.microsoft.com/office/powerpoint/2010/main" val="4290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t>Directions:</a:t>
            </a:r>
          </a:p>
        </p:txBody>
      </p:sp>
      <p:sp>
        <p:nvSpPr>
          <p:cNvPr id="3" name="Content Placeholder 2"/>
          <p:cNvSpPr>
            <a:spLocks noGrp="1"/>
          </p:cNvSpPr>
          <p:nvPr>
            <p:ph idx="1"/>
          </p:nvPr>
        </p:nvSpPr>
        <p:spPr/>
        <p:txBody>
          <a:bodyPr>
            <a:normAutofit lnSpcReduction="10000"/>
          </a:bodyPr>
          <a:lstStyle/>
          <a:p>
            <a:pPr marL="0" indent="0">
              <a:buNone/>
            </a:pPr>
            <a:r>
              <a:rPr lang="en-US" dirty="0"/>
              <a:t>1. Put your pencil on the black box in the lower right hand corner of the paper. (J-10). This is where the story is going to start.</a:t>
            </a:r>
          </a:p>
          <a:p>
            <a:pPr marL="0" indent="0">
              <a:buNone/>
            </a:pPr>
            <a:r>
              <a:rPr lang="en-US" dirty="0"/>
              <a:t>2. Finally, after months of waiting, the day you are leaving for summer camp has arrived. The bus ride to camp is very long and you do not get there until the sun has set. Move your pencil seven boxes to the left. (Pause) When you walk out of the bus you look up and see more stars than you have ever seen before. There should be a star on the box your pencil landed on (C-10). If your pencil did not land on the box with the start you did not correctly follow the directions. Be careful to listen closely to my directions. Make sure your pencil is on the box with the star. </a:t>
            </a:r>
          </a:p>
        </p:txBody>
      </p:sp>
    </p:spTree>
    <p:extLst>
      <p:ext uri="{BB962C8B-B14F-4D97-AF65-F5344CB8AC3E}">
        <p14:creationId xmlns:p14="http://schemas.microsoft.com/office/powerpoint/2010/main" val="2436145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90600"/>
          </a:xfrm>
        </p:spPr>
        <p:txBody>
          <a:bodyPr/>
          <a:lstStyle/>
          <a:p>
            <a:r>
              <a:rPr lang="en-US" b="1" dirty="0">
                <a:solidFill>
                  <a:schemeClr val="bg2">
                    <a:lumMod val="60000"/>
                    <a:lumOff val="40000"/>
                  </a:schemeClr>
                </a:solidFill>
              </a:rPr>
              <a:t>Basin for Washing</a:t>
            </a:r>
            <a:endParaRPr lang="en-US" dirty="0">
              <a:solidFill>
                <a:schemeClr val="bg2">
                  <a:lumMod val="60000"/>
                  <a:lumOff val="40000"/>
                </a:schemeClr>
              </a:solidFill>
            </a:endParaRPr>
          </a:p>
        </p:txBody>
      </p:sp>
      <p:sp>
        <p:nvSpPr>
          <p:cNvPr id="3" name="Content Placeholder 2"/>
          <p:cNvSpPr>
            <a:spLocks noGrp="1"/>
          </p:cNvSpPr>
          <p:nvPr>
            <p:ph sz="half" idx="1"/>
          </p:nvPr>
        </p:nvSpPr>
        <p:spPr>
          <a:xfrm>
            <a:off x="304800" y="1066800"/>
            <a:ext cx="4191000" cy="5324856"/>
          </a:xfrm>
        </p:spPr>
        <p:txBody>
          <a:bodyPr>
            <a:normAutofit/>
          </a:bodyPr>
          <a:lstStyle/>
          <a:p>
            <a:pPr marL="0" indent="0">
              <a:buNone/>
            </a:pPr>
            <a:r>
              <a:rPr lang="en-US" b="1" baseline="30000" dirty="0"/>
              <a:t>17 </a:t>
            </a:r>
            <a:r>
              <a:rPr lang="en-US" b="1" dirty="0"/>
              <a:t>Then the </a:t>
            </a:r>
            <a:r>
              <a:rPr lang="en-US" b="1" cap="small" dirty="0"/>
              <a:t>Lord</a:t>
            </a:r>
            <a:r>
              <a:rPr lang="en-US" b="1" dirty="0"/>
              <a:t> said to Moses, </a:t>
            </a:r>
            <a:r>
              <a:rPr lang="en-US" b="1" baseline="30000" dirty="0"/>
              <a:t>18 </a:t>
            </a:r>
            <a:r>
              <a:rPr lang="en-US" b="1" dirty="0"/>
              <a:t>“Make a bronze basin, with its bronze stand, for washing. Place it between the tent of meeting and the altar, and put water in it. </a:t>
            </a:r>
            <a:r>
              <a:rPr lang="en-US" b="1" baseline="30000" dirty="0"/>
              <a:t>19 </a:t>
            </a:r>
            <a:r>
              <a:rPr lang="en-US" b="1" dirty="0"/>
              <a:t>Aaron and his sons are to wash their hands and feet with water from it.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419600" y="1828800"/>
            <a:ext cx="4751295" cy="4038600"/>
          </a:xfrm>
        </p:spPr>
      </p:pic>
    </p:spTree>
    <p:extLst>
      <p:ext uri="{BB962C8B-B14F-4D97-AF65-F5344CB8AC3E}">
        <p14:creationId xmlns:p14="http://schemas.microsoft.com/office/powerpoint/2010/main" val="2717682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r>
              <a:rPr lang="en-US" b="1" dirty="0">
                <a:solidFill>
                  <a:schemeClr val="bg2">
                    <a:lumMod val="60000"/>
                    <a:lumOff val="40000"/>
                  </a:schemeClr>
                </a:solidFill>
              </a:rPr>
              <a:t>Basin for Washing</a:t>
            </a:r>
            <a:endParaRPr lang="en-US" dirty="0">
              <a:solidFill>
                <a:schemeClr val="bg2">
                  <a:lumMod val="60000"/>
                  <a:lumOff val="40000"/>
                </a:schemeClr>
              </a:solidFill>
            </a:endParaRPr>
          </a:p>
        </p:txBody>
      </p:sp>
      <p:sp>
        <p:nvSpPr>
          <p:cNvPr id="3" name="Content Placeholder 2"/>
          <p:cNvSpPr>
            <a:spLocks noGrp="1"/>
          </p:cNvSpPr>
          <p:nvPr>
            <p:ph sz="half" idx="1"/>
          </p:nvPr>
        </p:nvSpPr>
        <p:spPr>
          <a:xfrm>
            <a:off x="457200" y="1066800"/>
            <a:ext cx="4038600" cy="5562600"/>
          </a:xfrm>
        </p:spPr>
        <p:txBody>
          <a:bodyPr>
            <a:normAutofit fontScale="92500" lnSpcReduction="10000"/>
          </a:bodyPr>
          <a:lstStyle/>
          <a:p>
            <a:pPr marL="0" indent="0">
              <a:buNone/>
            </a:pPr>
            <a:r>
              <a:rPr lang="en-US" b="1" baseline="30000" dirty="0"/>
              <a:t>20 </a:t>
            </a:r>
            <a:r>
              <a:rPr lang="en-US" b="1" dirty="0"/>
              <a:t>Whenever they enter the tent of meeting, they shall wash with water so that they will not die. Also, when they approach the altar to minister by presenting a food offering to the </a:t>
            </a:r>
            <a:r>
              <a:rPr lang="en-US" b="1" cap="small" dirty="0"/>
              <a:t>Lord</a:t>
            </a:r>
            <a:r>
              <a:rPr lang="en-US" b="1" dirty="0"/>
              <a:t>, </a:t>
            </a:r>
            <a:r>
              <a:rPr lang="en-US" b="1" baseline="30000" dirty="0"/>
              <a:t>21 </a:t>
            </a:r>
            <a:r>
              <a:rPr lang="en-US" b="1" dirty="0"/>
              <a:t>they shall wash their hands and feet so that they will not die. This is to be a lasting ordinance for Aaron and his descendants for the generations to come.”</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572000" y="2133600"/>
            <a:ext cx="4297678" cy="3581399"/>
          </a:xfrm>
        </p:spPr>
      </p:pic>
    </p:spTree>
    <p:extLst>
      <p:ext uri="{BB962C8B-B14F-4D97-AF65-F5344CB8AC3E}">
        <p14:creationId xmlns:p14="http://schemas.microsoft.com/office/powerpoint/2010/main" val="226664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marL="0" indent="0">
              <a:buNone/>
            </a:pPr>
            <a:r>
              <a:rPr lang="en-US" dirty="0"/>
              <a:t>3. Once everyone is off the bus your camp counselor finds you and you walk down a straight gravel road to what you think is a little house. Move your pencil up six spaces. (Pause) This is your cabin and it is where you will be sleeping during your time at camp. The cabin has a door and just one window. Draw your cabin in the box your pencil is (C-4). (Pause)</a:t>
            </a:r>
          </a:p>
        </p:txBody>
      </p:sp>
    </p:spTree>
    <p:extLst>
      <p:ext uri="{BB962C8B-B14F-4D97-AF65-F5344CB8AC3E}">
        <p14:creationId xmlns:p14="http://schemas.microsoft.com/office/powerpoint/2010/main" val="229839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marL="0" indent="0">
              <a:buNone/>
            </a:pPr>
            <a:r>
              <a:rPr lang="en-US" dirty="0"/>
              <a:t>4. You walk into your cabin, unpack, lie down on your bed and quickly fall asleep. Before you know it you hear a bell ringing in the distance. You know the bell means it is time to get up. You make your bed and head out the door for breakfast. You really don’t know where you are going but you just follow the crowd down a straight road. Move your pencil four spaces to the right (Pause). You sit down at the table with 5 other campers. On the table are large plates of food and a smaller circular plate for each of the campers. The large plates of food are passed around and each camper takes what he/she wants. You take 2 pieces of bacon, one spoonful of scrambled eggs and one cinnamon roll. Draw your plate in the box where your pencil is (G-4). </a:t>
            </a:r>
          </a:p>
          <a:p>
            <a:pPr marL="0" indent="0">
              <a:buNone/>
            </a:pPr>
            <a:r>
              <a:rPr lang="en-US" dirty="0"/>
              <a:t>(Pause)</a:t>
            </a:r>
          </a:p>
        </p:txBody>
      </p:sp>
    </p:spTree>
    <p:extLst>
      <p:ext uri="{BB962C8B-B14F-4D97-AF65-F5344CB8AC3E}">
        <p14:creationId xmlns:p14="http://schemas.microsoft.com/office/powerpoint/2010/main" val="318095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marL="0" indent="0">
              <a:buNone/>
            </a:pPr>
            <a:r>
              <a:rPr lang="en-US" dirty="0"/>
              <a:t>5. After breakfast you head down a winding road to your first activity, swimming. Move your pencil down three spaces, (Pause) to the left five spaces (Pause) and down two spaces (Pause). When you get to the lake your counselor says, “The sun is smiling down on you today so make sure you put on sunblock.” Draw the sun the counselor is talking about in the box where your pencil is</a:t>
            </a:r>
          </a:p>
          <a:p>
            <a:pPr marL="0" indent="0">
              <a:buNone/>
            </a:pPr>
            <a:r>
              <a:rPr lang="en-US" dirty="0"/>
              <a:t>(B-9). (Pause)</a:t>
            </a:r>
          </a:p>
        </p:txBody>
      </p:sp>
    </p:spTree>
    <p:extLst>
      <p:ext uri="{BB962C8B-B14F-4D97-AF65-F5344CB8AC3E}">
        <p14:creationId xmlns:p14="http://schemas.microsoft.com/office/powerpoint/2010/main" val="356938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marL="0" indent="0">
              <a:buNone/>
            </a:pPr>
            <a:r>
              <a:rPr lang="en-US" dirty="0"/>
              <a:t>6. Because you are such a good swimmer you are put into the advanced swimmer group. You take a long walk on a curvy dock to deeper water. Move your pencil up seven spaces, (Pause) three spaces to the right, (Pause) down four spaces (Pause) and two spaces to the right (Pause). Finally you reach the end of the long dock. The counselor explains each swimmer will get a partner and each pair will get a swimming number. The swimming numbers will be counted off whenever the lifeguard blows her whistle. You are excited because your partner is the camper who shares a bunk bed with you. It is very important for you to remember your swimming number. It is your lucky number, which is 3, added to itself. Three plus three, simple. Write your swimming number in the box where your pencil is (G-6). (Pause)</a:t>
            </a:r>
          </a:p>
        </p:txBody>
      </p:sp>
    </p:spTree>
    <p:extLst>
      <p:ext uri="{BB962C8B-B14F-4D97-AF65-F5344CB8AC3E}">
        <p14:creationId xmlns:p14="http://schemas.microsoft.com/office/powerpoint/2010/main" val="2955512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9155</TotalTime>
  <Words>1010</Words>
  <Application>Microsoft Office PowerPoint</Application>
  <PresentationFormat>On-screen Show (4:3)</PresentationFormat>
  <Paragraphs>105</Paragraphs>
  <Slides>51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Clarity</vt:lpstr>
      <vt:lpstr>Dig Site 17 Setting Up God’s House</vt:lpstr>
      <vt:lpstr>Memory Verse  Exodus 20:13-16</vt:lpstr>
      <vt:lpstr>Leaders</vt:lpstr>
      <vt:lpstr>PowerPoint Presentation</vt:lpstr>
      <vt:lpstr>Directions:</vt:lpstr>
      <vt:lpstr>PowerPoint Presentation</vt:lpstr>
      <vt:lpstr>PowerPoint Presentation</vt:lpstr>
      <vt:lpstr>PowerPoint Presentation</vt:lpstr>
      <vt:lpstr>PowerPoint Presentation</vt:lpstr>
      <vt:lpstr>PowerPoint Presentation</vt:lpstr>
      <vt:lpstr>The Table</vt:lpstr>
      <vt:lpstr>The Table</vt:lpstr>
      <vt:lpstr>The Table</vt:lpstr>
      <vt:lpstr>The Lampstand</vt:lpstr>
      <vt:lpstr>The Lampstand</vt:lpstr>
      <vt:lpstr>The Lampstand</vt:lpstr>
      <vt:lpstr>The Lampstand</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Tabernacle</vt:lpstr>
      <vt:lpstr>The Altar and Burnt Offering</vt:lpstr>
      <vt:lpstr>The Altar and Burnt Offering</vt:lpstr>
      <vt:lpstr>The Courtyard</vt:lpstr>
      <vt:lpstr>The Courtyard</vt:lpstr>
      <vt:lpstr>The Courtyard</vt:lpstr>
      <vt:lpstr>The Courtyard</vt:lpstr>
      <vt:lpstr>The Courtyard</vt:lpstr>
      <vt:lpstr>The Courtyard</vt:lpstr>
      <vt:lpstr>Oil for the Lampstand</vt:lpstr>
      <vt:lpstr>Oil for the Lampstand</vt:lpstr>
      <vt:lpstr>The Priestly Garments</vt:lpstr>
      <vt:lpstr>The Priestly Garments</vt:lpstr>
      <vt:lpstr>Altar of Incense</vt:lpstr>
      <vt:lpstr>Altar of Incense</vt:lpstr>
      <vt:lpstr>Altar of Incense</vt:lpstr>
      <vt:lpstr>Altar of Incense</vt:lpstr>
      <vt:lpstr>Basin for Washing</vt:lpstr>
      <vt:lpstr>Basin for Washing</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17</dc:title>
  <dc:creator>Hoffpauir</dc:creator>
  <cp:lastModifiedBy>Ken Stoll</cp:lastModifiedBy>
  <cp:revision>19</cp:revision>
  <dcterms:created xsi:type="dcterms:W3CDTF">2014-10-19T18:05:49Z</dcterms:created>
  <dcterms:modified xsi:type="dcterms:W3CDTF">2020-11-17T11:39:21Z</dcterms:modified>
</cp:coreProperties>
</file>