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56" r:id="rId2"/>
    <p:sldId id="341" r:id="rId3"/>
    <p:sldId id="468" r:id="rId4"/>
    <p:sldId id="539" r:id="rId5"/>
    <p:sldId id="527" r:id="rId6"/>
    <p:sldId id="540" r:id="rId7"/>
    <p:sldId id="541" r:id="rId8"/>
    <p:sldId id="593" r:id="rId9"/>
    <p:sldId id="542" r:id="rId10"/>
    <p:sldId id="591" r:id="rId11"/>
    <p:sldId id="543" r:id="rId12"/>
    <p:sldId id="544" r:id="rId13"/>
    <p:sldId id="545" r:id="rId14"/>
    <p:sldId id="546" r:id="rId15"/>
    <p:sldId id="547" r:id="rId16"/>
    <p:sldId id="548" r:id="rId17"/>
    <p:sldId id="549" r:id="rId18"/>
    <p:sldId id="550" r:id="rId19"/>
    <p:sldId id="592" r:id="rId20"/>
    <p:sldId id="551" r:id="rId21"/>
    <p:sldId id="552" r:id="rId22"/>
    <p:sldId id="553" r:id="rId23"/>
    <p:sldId id="554" r:id="rId24"/>
    <p:sldId id="555" r:id="rId25"/>
    <p:sldId id="556" r:id="rId26"/>
    <p:sldId id="594" r:id="rId27"/>
    <p:sldId id="558" r:id="rId28"/>
    <p:sldId id="559" r:id="rId29"/>
    <p:sldId id="560" r:id="rId30"/>
    <p:sldId id="561" r:id="rId31"/>
    <p:sldId id="56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A2BF"/>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p:restoredTop sz="86500"/>
  </p:normalViewPr>
  <p:slideViewPr>
    <p:cSldViewPr>
      <p:cViewPr varScale="1">
        <p:scale>
          <a:sx n="59" d="100"/>
          <a:sy n="59" d="100"/>
        </p:scale>
        <p:origin x="1122" y="78"/>
      </p:cViewPr>
      <p:guideLst>
        <p:guide orient="horz" pos="2160"/>
        <p:guide pos="2880"/>
      </p:guideLst>
    </p:cSldViewPr>
  </p:slideViewPr>
  <p:outlineViewPr>
    <p:cViewPr>
      <p:scale>
        <a:sx n="33" d="100"/>
        <a:sy n="33" d="100"/>
      </p:scale>
      <p:origin x="0" y="-76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216"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D28D56-526A-2242-8748-B7846B81DF65}" type="datetimeFigureOut">
              <a:rPr lang="en-US" smtClean="0"/>
              <a:t>10/4/2023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A1714-4329-C649-B5EF-0BBBB6AF2C31}" type="slidenum">
              <a:rPr lang="en-US" smtClean="0"/>
              <a:t>‹#›</a:t>
            </a:fld>
            <a:endParaRPr lang="en-US" dirty="0"/>
          </a:p>
        </p:txBody>
      </p:sp>
    </p:spTree>
    <p:extLst>
      <p:ext uri="{BB962C8B-B14F-4D97-AF65-F5344CB8AC3E}">
        <p14:creationId xmlns:p14="http://schemas.microsoft.com/office/powerpoint/2010/main" val="329764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B1794562-1016-44D3-849C-970E6359FBD0}" type="datetimeFigureOut">
              <a:rPr lang="en-US" smtClean="0"/>
              <a:pPr/>
              <a:t>10/4/2023</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45B551C-81D0-4E99-A03E-E0A2DE7EC01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1794562-1016-44D3-849C-970E6359FBD0}" type="datetimeFigureOut">
              <a:rPr lang="en-US" smtClean="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5B551C-81D0-4E99-A03E-E0A2DE7EC01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1794562-1016-44D3-849C-970E6359FBD0}" type="datetimeFigureOut">
              <a:rPr lang="en-US" smtClean="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5B551C-81D0-4E99-A03E-E0A2DE7EC01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B1794562-1016-44D3-849C-970E6359FBD0}" type="datetimeFigureOut">
              <a:rPr lang="en-US" smtClean="0"/>
              <a:pPr/>
              <a:t>10/4/2023</a:t>
            </a:fld>
            <a:endParaRPr lang="en-US" dirty="0"/>
          </a:p>
        </p:txBody>
      </p:sp>
      <p:sp>
        <p:nvSpPr>
          <p:cNvPr id="9" name="Slide Number Placeholder 8"/>
          <p:cNvSpPr>
            <a:spLocks noGrp="1"/>
          </p:cNvSpPr>
          <p:nvPr>
            <p:ph type="sldNum" sz="quarter" idx="15"/>
          </p:nvPr>
        </p:nvSpPr>
        <p:spPr/>
        <p:txBody>
          <a:bodyPr rtlCol="0"/>
          <a:lstStyle/>
          <a:p>
            <a:fld id="{A45B551C-81D0-4E99-A03E-E0A2DE7EC014}"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1794562-1016-44D3-849C-970E6359FBD0}" type="datetimeFigureOut">
              <a:rPr lang="en-US" smtClean="0"/>
              <a:pPr/>
              <a:t>10/4/2023</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A45B551C-81D0-4E99-A03E-E0A2DE7EC01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1794562-1016-44D3-849C-970E6359FBD0}" type="datetimeFigureOut">
              <a:rPr lang="en-US" smtClean="0"/>
              <a:pPr/>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5B551C-81D0-4E99-A03E-E0A2DE7EC014}"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B1794562-1016-44D3-849C-970E6359FBD0}" type="datetimeFigureOut">
              <a:rPr lang="en-US" smtClean="0"/>
              <a:pPr/>
              <a:t>10/4/2023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5B551C-81D0-4E99-A03E-E0A2DE7EC014}"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B1794562-1016-44D3-849C-970E6359FBD0}" type="datetimeFigureOut">
              <a:rPr lang="en-US" smtClean="0"/>
              <a:pPr/>
              <a:t>10/4/2023</a:t>
            </a:fld>
            <a:endParaRPr lang="en-US" dirty="0"/>
          </a:p>
        </p:txBody>
      </p:sp>
      <p:sp>
        <p:nvSpPr>
          <p:cNvPr id="7" name="Slide Number Placeholder 6"/>
          <p:cNvSpPr>
            <a:spLocks noGrp="1"/>
          </p:cNvSpPr>
          <p:nvPr>
            <p:ph type="sldNum" sz="quarter" idx="11"/>
          </p:nvPr>
        </p:nvSpPr>
        <p:spPr/>
        <p:txBody>
          <a:bodyPr rtlCol="0"/>
          <a:lstStyle/>
          <a:p>
            <a:fld id="{A45B551C-81D0-4E99-A03E-E0A2DE7EC014}"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794562-1016-44D3-849C-970E6359FBD0}" type="datetimeFigureOut">
              <a:rPr lang="en-US" smtClean="0"/>
              <a:pPr/>
              <a:t>10/4/2023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5B551C-81D0-4E99-A03E-E0A2DE7EC01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B1794562-1016-44D3-849C-970E6359FBD0}" type="datetimeFigureOut">
              <a:rPr lang="en-US" smtClean="0"/>
              <a:pPr/>
              <a:t>10/4/2023</a:t>
            </a:fld>
            <a:endParaRPr lang="en-US" dirty="0"/>
          </a:p>
        </p:txBody>
      </p:sp>
      <p:sp>
        <p:nvSpPr>
          <p:cNvPr id="22" name="Slide Number Placeholder 21"/>
          <p:cNvSpPr>
            <a:spLocks noGrp="1"/>
          </p:cNvSpPr>
          <p:nvPr>
            <p:ph type="sldNum" sz="quarter" idx="15"/>
          </p:nvPr>
        </p:nvSpPr>
        <p:spPr/>
        <p:txBody>
          <a:bodyPr rtlCol="0"/>
          <a:lstStyle/>
          <a:p>
            <a:fld id="{A45B551C-81D0-4E99-A03E-E0A2DE7EC014}"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1794562-1016-44D3-849C-970E6359FBD0}" type="datetimeFigureOut">
              <a:rPr lang="en-US" smtClean="0"/>
              <a:pPr/>
              <a:t>10/4/2023</a:t>
            </a:fld>
            <a:endParaRPr lang="en-US" dirty="0"/>
          </a:p>
        </p:txBody>
      </p:sp>
      <p:sp>
        <p:nvSpPr>
          <p:cNvPr id="18" name="Slide Number Placeholder 17"/>
          <p:cNvSpPr>
            <a:spLocks noGrp="1"/>
          </p:cNvSpPr>
          <p:nvPr>
            <p:ph type="sldNum" sz="quarter" idx="11"/>
          </p:nvPr>
        </p:nvSpPr>
        <p:spPr/>
        <p:txBody>
          <a:bodyPr rtlCol="0"/>
          <a:lstStyle/>
          <a:p>
            <a:fld id="{A45B551C-81D0-4E99-A03E-E0A2DE7EC014}"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1794562-1016-44D3-849C-970E6359FBD0}" type="datetimeFigureOut">
              <a:rPr lang="en-US" smtClean="0"/>
              <a:pPr/>
              <a:t>10/4/2023</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45B551C-81D0-4E99-A03E-E0A2DE7EC014}"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gif"/><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533400"/>
            <a:ext cx="6172200" cy="1894362"/>
          </a:xfrm>
        </p:spPr>
        <p:txBody>
          <a:bodyPr>
            <a:normAutofit fontScale="90000"/>
          </a:bodyPr>
          <a:lstStyle/>
          <a:p>
            <a:pPr algn="ctr"/>
            <a:r>
              <a:rPr lang="en-US" sz="7200" b="1" dirty="0">
                <a:solidFill>
                  <a:srgbClr val="2DA2BF"/>
                </a:solidFill>
                <a:effectLst>
                  <a:outerShdw blurRad="38100" dist="38100" dir="2700000" algn="tl">
                    <a:srgbClr val="000000">
                      <a:alpha val="43137"/>
                    </a:srgbClr>
                  </a:outerShdw>
                </a:effectLst>
              </a:rPr>
              <a:t>Matthew</a:t>
            </a:r>
            <a:br>
              <a:rPr lang="en-US" sz="7200" b="1" dirty="0">
                <a:effectLst>
                  <a:outerShdw blurRad="38100" dist="38100" dir="2700000" algn="tl">
                    <a:srgbClr val="000000">
                      <a:alpha val="43137"/>
                    </a:srgbClr>
                  </a:outerShdw>
                </a:effectLst>
              </a:rPr>
            </a:br>
            <a:r>
              <a:rPr lang="en-US" sz="7200" b="1" dirty="0">
                <a:effectLst>
                  <a:outerShdw blurRad="38100" dist="38100" dir="2700000" algn="tl">
                    <a:srgbClr val="000000">
                      <a:alpha val="43137"/>
                    </a:srgbClr>
                  </a:outerShdw>
                </a:effectLst>
              </a:rPr>
              <a:t>Dig Site 14</a:t>
            </a:r>
          </a:p>
        </p:txBody>
      </p:sp>
      <p:sp>
        <p:nvSpPr>
          <p:cNvPr id="3" name="Subtitle 2"/>
          <p:cNvSpPr>
            <a:spLocks noGrp="1"/>
          </p:cNvSpPr>
          <p:nvPr>
            <p:ph type="subTitle" idx="1"/>
          </p:nvPr>
        </p:nvSpPr>
        <p:spPr>
          <a:xfrm>
            <a:off x="1981200" y="3048000"/>
            <a:ext cx="7010400" cy="1371600"/>
          </a:xfrm>
        </p:spPr>
        <p:txBody>
          <a:bodyPr>
            <a:normAutofit lnSpcReduction="10000"/>
          </a:bodyPr>
          <a:lstStyle/>
          <a:p>
            <a:pPr algn="ctr"/>
            <a:r>
              <a:rPr lang="en-US" sz="4000" b="1" dirty="0">
                <a:effectLst>
                  <a:outerShdw blurRad="38100" dist="38100" dir="2700000" algn="tl">
                    <a:srgbClr val="000000">
                      <a:alpha val="43137"/>
                    </a:srgbClr>
                  </a:outerShdw>
                </a:effectLst>
              </a:rPr>
              <a:t>Matthew </a:t>
            </a:r>
            <a:r>
              <a:rPr lang="en-US" sz="4000" dirty="0"/>
              <a:t>24:36-42;</a:t>
            </a:r>
          </a:p>
          <a:p>
            <a:pPr algn="ctr"/>
            <a:r>
              <a:rPr lang="en-US" sz="4000" b="1" dirty="0"/>
              <a:t>25:1-30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513569"/>
            <a:ext cx="8150225" cy="639762"/>
          </a:xfrm>
        </p:spPr>
        <p:txBody>
          <a:bodyPr anchor="t">
            <a:noAutofit/>
          </a:bodyPr>
          <a:lstStyle/>
          <a:p>
            <a:pPr algn="ctr"/>
            <a:r>
              <a:rPr lang="en-US" sz="90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Parable of the Ten Virgins</a:t>
            </a:r>
          </a:p>
        </p:txBody>
      </p:sp>
      <p:sp>
        <p:nvSpPr>
          <p:cNvPr id="45058" name="AutoShape 2"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5060" name="AutoShape 4"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 name="Title 1"/>
          <p:cNvSpPr txBox="1">
            <a:spLocks/>
          </p:cNvSpPr>
          <p:nvPr/>
        </p:nvSpPr>
        <p:spPr>
          <a:xfrm>
            <a:off x="304800" y="4800600"/>
            <a:ext cx="8382000" cy="11430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077972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64564" y="31195"/>
            <a:ext cx="8505739" cy="1569660"/>
          </a:xfrm>
          <a:prstGeom prst="rect">
            <a:avLst/>
          </a:prstGeom>
          <a:noFill/>
        </p:spPr>
        <p:txBody>
          <a:bodyPr wrap="square" rtlCol="0">
            <a:spAutoFit/>
          </a:bodyPr>
          <a:lstStyle/>
          <a:p>
            <a:pPr algn="ctr"/>
            <a:r>
              <a:rPr lang="en-US" sz="3200" dirty="0">
                <a:latin typeface="Comic Sans MS"/>
                <a:cs typeface="Comic Sans MS"/>
              </a:rPr>
              <a:t>At that time the kingdom of heaven will be like ten virgins who took their lamps and went out to meet the bridegroom.</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71862" y="2397296"/>
            <a:ext cx="2509205" cy="276116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3966" y="1955262"/>
            <a:ext cx="2459585" cy="2459585"/>
          </a:xfrm>
          <a:prstGeom prst="rect">
            <a:avLst/>
          </a:prstGeom>
        </p:spPr>
      </p:pic>
      <p:sp>
        <p:nvSpPr>
          <p:cNvPr id="9" name="TextBox 8"/>
          <p:cNvSpPr txBox="1"/>
          <p:nvPr/>
        </p:nvSpPr>
        <p:spPr>
          <a:xfrm>
            <a:off x="727827" y="5450680"/>
            <a:ext cx="8042476" cy="1077218"/>
          </a:xfrm>
          <a:prstGeom prst="rect">
            <a:avLst/>
          </a:prstGeom>
          <a:noFill/>
        </p:spPr>
        <p:txBody>
          <a:bodyPr wrap="square" rtlCol="0">
            <a:spAutoFit/>
          </a:bodyPr>
          <a:lstStyle/>
          <a:p>
            <a:pPr algn="ctr"/>
            <a:r>
              <a:rPr lang="en-US" sz="3200" dirty="0">
                <a:latin typeface="Comic Sans MS"/>
                <a:cs typeface="Comic Sans MS"/>
              </a:rPr>
              <a:t>Five of them were foolish </a:t>
            </a:r>
          </a:p>
          <a:p>
            <a:pPr algn="ctr"/>
            <a:r>
              <a:rPr lang="en-US" sz="3200" dirty="0">
                <a:latin typeface="Comic Sans MS"/>
                <a:cs typeface="Comic Sans MS"/>
              </a:rPr>
              <a:t>and five were wise.</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44108" y="2106098"/>
            <a:ext cx="1299412" cy="231419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5165" y="2122428"/>
            <a:ext cx="1918943" cy="2314190"/>
          </a:xfrm>
          <a:prstGeom prst="rect">
            <a:avLst/>
          </a:prstGeom>
        </p:spPr>
      </p:pic>
    </p:spTree>
    <p:extLst>
      <p:ext uri="{BB962C8B-B14F-4D97-AF65-F5344CB8AC3E}">
        <p14:creationId xmlns:p14="http://schemas.microsoft.com/office/powerpoint/2010/main" val="1581958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4310892" y="682114"/>
            <a:ext cx="1717206" cy="1717206"/>
          </a:xfrm>
          <a:prstGeom prst="rect">
            <a:avLst/>
          </a:prstGeom>
        </p:spPr>
      </p:pic>
      <p:sp>
        <p:nvSpPr>
          <p:cNvPr id="2" name="TextBox 1"/>
          <p:cNvSpPr txBox="1"/>
          <p:nvPr/>
        </p:nvSpPr>
        <p:spPr>
          <a:xfrm>
            <a:off x="6583693" y="184431"/>
            <a:ext cx="2328165" cy="4031873"/>
          </a:xfrm>
          <a:prstGeom prst="rect">
            <a:avLst/>
          </a:prstGeom>
          <a:noFill/>
        </p:spPr>
        <p:txBody>
          <a:bodyPr wrap="square" rtlCol="0">
            <a:spAutoFit/>
          </a:bodyPr>
          <a:lstStyle/>
          <a:p>
            <a:pPr algn="ctr"/>
            <a:r>
              <a:rPr lang="en-US" sz="3200" dirty="0">
                <a:latin typeface="Comic Sans MS"/>
                <a:cs typeface="Comic Sans MS"/>
              </a:rPr>
              <a:t>The foolish ones took their lamps but did not take any oil with them.</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68" y="667460"/>
            <a:ext cx="2154942" cy="2371325"/>
          </a:xfrm>
          <a:prstGeom prst="rect">
            <a:avLst/>
          </a:prstGeom>
        </p:spPr>
      </p:pic>
      <p:sp>
        <p:nvSpPr>
          <p:cNvPr id="6" name="Multiply 5"/>
          <p:cNvSpPr/>
          <p:nvPr/>
        </p:nvSpPr>
        <p:spPr>
          <a:xfrm>
            <a:off x="4440451" y="732162"/>
            <a:ext cx="1458087" cy="1954773"/>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39368" y="3932173"/>
            <a:ext cx="3113432" cy="2554545"/>
          </a:xfrm>
          <a:prstGeom prst="rect">
            <a:avLst/>
          </a:prstGeom>
          <a:noFill/>
        </p:spPr>
        <p:txBody>
          <a:bodyPr wrap="square" rtlCol="0">
            <a:spAutoFit/>
          </a:bodyPr>
          <a:lstStyle/>
          <a:p>
            <a:pPr algn="ctr"/>
            <a:r>
              <a:rPr lang="en-US" sz="3200" dirty="0">
                <a:latin typeface="Comic Sans MS"/>
                <a:cs typeface="Comic Sans MS"/>
              </a:rPr>
              <a:t>The wise, however, took oil in jars along with their lamps.</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35187" y="4524891"/>
            <a:ext cx="1717206" cy="1717206"/>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02503" y="4298912"/>
            <a:ext cx="1776813" cy="1955227"/>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69494" y="4526048"/>
            <a:ext cx="1717206" cy="1717206"/>
          </a:xfrm>
          <a:prstGeom prst="rect">
            <a:avLst/>
          </a:prstGeom>
        </p:spPr>
      </p:pic>
    </p:spTree>
    <p:extLst>
      <p:ext uri="{BB962C8B-B14F-4D97-AF65-F5344CB8AC3E}">
        <p14:creationId xmlns:p14="http://schemas.microsoft.com/office/powerpoint/2010/main" val="2131917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635493" y="27309"/>
            <a:ext cx="3686959" cy="2554545"/>
          </a:xfrm>
          <a:prstGeom prst="rect">
            <a:avLst/>
          </a:prstGeom>
          <a:noFill/>
        </p:spPr>
        <p:txBody>
          <a:bodyPr wrap="square" rtlCol="0">
            <a:spAutoFit/>
          </a:bodyPr>
          <a:lstStyle/>
          <a:p>
            <a:pPr algn="ctr"/>
            <a:r>
              <a:rPr lang="en-US" sz="3200" dirty="0">
                <a:latin typeface="Comic Sans MS"/>
                <a:cs typeface="Comic Sans MS"/>
              </a:rPr>
              <a:t>The bridegroom was a long time in coming, and they all became drowsy and fell asleep.</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2459585" cy="2459585"/>
          </a:xfrm>
          <a:prstGeom prst="rect">
            <a:avLst/>
          </a:prstGeom>
        </p:spPr>
      </p:pic>
      <p:pic>
        <p:nvPicPr>
          <p:cNvPr id="4" name="Picture 3" descr="drowsines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90674" y="0"/>
            <a:ext cx="2553326" cy="333634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235" y="2500257"/>
            <a:ext cx="3082204" cy="1926377"/>
          </a:xfrm>
          <a:prstGeom prst="rect">
            <a:avLst/>
          </a:prstGeom>
        </p:spPr>
      </p:pic>
      <p:sp>
        <p:nvSpPr>
          <p:cNvPr id="6" name="TextBox 5"/>
          <p:cNvSpPr txBox="1"/>
          <p:nvPr/>
        </p:nvSpPr>
        <p:spPr>
          <a:xfrm>
            <a:off x="70235" y="4303455"/>
            <a:ext cx="2184865" cy="2062103"/>
          </a:xfrm>
          <a:prstGeom prst="rect">
            <a:avLst/>
          </a:prstGeom>
          <a:noFill/>
        </p:spPr>
        <p:txBody>
          <a:bodyPr wrap="square" rtlCol="0">
            <a:spAutoFit/>
          </a:bodyPr>
          <a:lstStyle/>
          <a:p>
            <a:pPr algn="ctr"/>
            <a:r>
              <a:rPr lang="en-US" sz="3200" dirty="0">
                <a:latin typeface="Comic Sans MS"/>
                <a:cs typeface="Comic Sans MS"/>
              </a:rPr>
              <a:t>At midnight the cry rang out: </a:t>
            </a:r>
          </a:p>
        </p:txBody>
      </p:sp>
      <p:pic>
        <p:nvPicPr>
          <p:cNvPr id="7" name="Picture 6" descr="stroke of midnight.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39344" y="3860098"/>
            <a:ext cx="1898101" cy="2847152"/>
          </a:xfrm>
          <a:prstGeom prst="rect">
            <a:avLst/>
          </a:prstGeom>
        </p:spPr>
      </p:pic>
      <p:sp>
        <p:nvSpPr>
          <p:cNvPr id="8" name="Oval Callout 7"/>
          <p:cNvSpPr/>
          <p:nvPr/>
        </p:nvSpPr>
        <p:spPr>
          <a:xfrm>
            <a:off x="4997878" y="4246566"/>
            <a:ext cx="4146122" cy="2498784"/>
          </a:xfrm>
          <a:prstGeom prst="wedgeEllipseCallout">
            <a:avLst>
              <a:gd name="adj1" fmla="val -59380"/>
              <a:gd name="adj2" fmla="val -5836"/>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243675" y="4519658"/>
            <a:ext cx="3468473" cy="2062103"/>
          </a:xfrm>
          <a:prstGeom prst="rect">
            <a:avLst/>
          </a:prstGeom>
          <a:noFill/>
        </p:spPr>
        <p:txBody>
          <a:bodyPr wrap="square" rtlCol="0">
            <a:spAutoFit/>
          </a:bodyPr>
          <a:lstStyle/>
          <a:p>
            <a:pPr algn="ctr"/>
            <a:r>
              <a:rPr lang="en-US" sz="3200" dirty="0">
                <a:solidFill>
                  <a:schemeClr val="bg1"/>
                </a:solidFill>
                <a:latin typeface="Comic Sans MS"/>
                <a:cs typeface="Comic Sans MS"/>
              </a:rPr>
              <a:t>Here’s the bridegroom!  Come out to meet him!</a:t>
            </a:r>
          </a:p>
        </p:txBody>
      </p:sp>
    </p:spTree>
    <p:extLst>
      <p:ext uri="{BB962C8B-B14F-4D97-AF65-F5344CB8AC3E}">
        <p14:creationId xmlns:p14="http://schemas.microsoft.com/office/powerpoint/2010/main" val="375663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420162" y="191164"/>
            <a:ext cx="6240520" cy="1569660"/>
          </a:xfrm>
          <a:prstGeom prst="rect">
            <a:avLst/>
          </a:prstGeom>
          <a:noFill/>
        </p:spPr>
        <p:txBody>
          <a:bodyPr wrap="square" rtlCol="0">
            <a:spAutoFit/>
          </a:bodyPr>
          <a:lstStyle/>
          <a:p>
            <a:pPr algn="ctr"/>
            <a:r>
              <a:rPr lang="en-US" sz="3200" dirty="0">
                <a:solidFill>
                  <a:srgbClr val="FFFFFF"/>
                </a:solidFill>
                <a:latin typeface="Comic Sans MS"/>
                <a:cs typeface="Comic Sans MS"/>
              </a:rPr>
              <a:t>Then all the virgins woke up and trimmed their lamps.  The foolish ones said to the wise, </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5670" y="4393321"/>
            <a:ext cx="3558797" cy="2408542"/>
          </a:xfrm>
          <a:prstGeom prst="rect">
            <a:avLst/>
          </a:prstGeom>
        </p:spPr>
      </p:pic>
      <p:sp>
        <p:nvSpPr>
          <p:cNvPr id="6" name="Rectangular Callout 5"/>
          <p:cNvSpPr/>
          <p:nvPr/>
        </p:nvSpPr>
        <p:spPr>
          <a:xfrm>
            <a:off x="1010500" y="1993565"/>
            <a:ext cx="4820358" cy="2075492"/>
          </a:xfrm>
          <a:prstGeom prst="wedgeRectCallout">
            <a:avLst>
              <a:gd name="adj1" fmla="val -38680"/>
              <a:gd name="adj2" fmla="val 66447"/>
            </a:avLst>
          </a:prstGeom>
          <a:solidFill>
            <a:srgbClr val="C3FF1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242642" y="2184729"/>
            <a:ext cx="4342418" cy="1569660"/>
          </a:xfrm>
          <a:prstGeom prst="rect">
            <a:avLst/>
          </a:prstGeom>
          <a:noFill/>
        </p:spPr>
        <p:txBody>
          <a:bodyPr wrap="square" rtlCol="0">
            <a:spAutoFit/>
          </a:bodyPr>
          <a:lstStyle/>
          <a:p>
            <a:pPr algn="ctr"/>
            <a:r>
              <a:rPr lang="en-US" sz="3200" dirty="0">
                <a:solidFill>
                  <a:schemeClr val="bg1"/>
                </a:solidFill>
                <a:latin typeface="Comic Sans MS"/>
                <a:cs typeface="Comic Sans MS"/>
              </a:rPr>
              <a:t>Give us some of your oil; our lamps are going out.</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6738" y="3352800"/>
            <a:ext cx="2362200" cy="2362200"/>
          </a:xfrm>
          <a:prstGeom prst="rect">
            <a:avLst/>
          </a:prstGeom>
        </p:spPr>
      </p:pic>
    </p:spTree>
    <p:extLst>
      <p:ext uri="{BB962C8B-B14F-4D97-AF65-F5344CB8AC3E}">
        <p14:creationId xmlns:p14="http://schemas.microsoft.com/office/powerpoint/2010/main" val="167950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2351" y="3005737"/>
            <a:ext cx="5284642" cy="3576570"/>
          </a:xfrm>
          <a:prstGeom prst="rect">
            <a:avLst/>
          </a:prstGeom>
        </p:spPr>
      </p:pic>
      <p:sp>
        <p:nvSpPr>
          <p:cNvPr id="4" name="TextBox 3"/>
          <p:cNvSpPr txBox="1"/>
          <p:nvPr/>
        </p:nvSpPr>
        <p:spPr>
          <a:xfrm>
            <a:off x="958677" y="771592"/>
            <a:ext cx="1685350" cy="707886"/>
          </a:xfrm>
          <a:prstGeom prst="rect">
            <a:avLst/>
          </a:prstGeom>
          <a:noFill/>
        </p:spPr>
        <p:txBody>
          <a:bodyPr wrap="square" rtlCol="0">
            <a:spAutoFit/>
          </a:bodyPr>
          <a:lstStyle/>
          <a:p>
            <a:pPr algn="ctr"/>
            <a:r>
              <a:rPr lang="en-US" sz="4000" dirty="0">
                <a:latin typeface="Comic Sans MS"/>
                <a:cs typeface="Comic Sans MS"/>
              </a:rPr>
              <a:t>"NO"</a:t>
            </a:r>
            <a:r>
              <a:rPr lang="en-US" sz="3200" dirty="0">
                <a:latin typeface="Comic Sans MS"/>
                <a:cs typeface="Comic Sans MS"/>
              </a:rPr>
              <a:t>,</a:t>
            </a:r>
          </a:p>
        </p:txBody>
      </p:sp>
      <p:sp>
        <p:nvSpPr>
          <p:cNvPr id="5" name="TextBox 4"/>
          <p:cNvSpPr txBox="1"/>
          <p:nvPr/>
        </p:nvSpPr>
        <p:spPr>
          <a:xfrm>
            <a:off x="3704881" y="586926"/>
            <a:ext cx="1734237" cy="1077218"/>
          </a:xfrm>
          <a:prstGeom prst="rect">
            <a:avLst/>
          </a:prstGeom>
          <a:noFill/>
        </p:spPr>
        <p:txBody>
          <a:bodyPr wrap="square" rtlCol="0">
            <a:spAutoFit/>
          </a:bodyPr>
          <a:lstStyle/>
          <a:p>
            <a:pPr algn="ctr"/>
            <a:r>
              <a:rPr lang="en-US" sz="3200" dirty="0">
                <a:latin typeface="Comic Sans MS"/>
                <a:cs typeface="Comic Sans MS"/>
              </a:rPr>
              <a:t>they replied,</a:t>
            </a:r>
          </a:p>
        </p:txBody>
      </p:sp>
      <p:sp>
        <p:nvSpPr>
          <p:cNvPr id="7" name="TextBox 6"/>
          <p:cNvSpPr txBox="1"/>
          <p:nvPr/>
        </p:nvSpPr>
        <p:spPr>
          <a:xfrm>
            <a:off x="6499972" y="710037"/>
            <a:ext cx="2512595" cy="5509200"/>
          </a:xfrm>
          <a:prstGeom prst="rect">
            <a:avLst/>
          </a:prstGeom>
          <a:noFill/>
        </p:spPr>
        <p:txBody>
          <a:bodyPr wrap="square" rtlCol="0">
            <a:spAutoFit/>
          </a:bodyPr>
          <a:lstStyle/>
          <a:p>
            <a:pPr algn="ctr"/>
            <a:r>
              <a:rPr lang="en-US" sz="3200" dirty="0">
                <a:latin typeface="Comic Sans MS"/>
                <a:cs typeface="Comic Sans MS"/>
              </a:rPr>
              <a:t>"there may not be enough for both us and you.  Instead, go to those who sell oil and buy some for yourselves."</a:t>
            </a:r>
          </a:p>
        </p:txBody>
      </p:sp>
    </p:spTree>
    <p:extLst>
      <p:ext uri="{BB962C8B-B14F-4D97-AF65-F5344CB8AC3E}">
        <p14:creationId xmlns:p14="http://schemas.microsoft.com/office/powerpoint/2010/main" val="955297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3619" y="4180617"/>
            <a:ext cx="2459585" cy="2459585"/>
          </a:xfrm>
          <a:prstGeom prst="rect">
            <a:avLst/>
          </a:prstGeom>
        </p:spPr>
      </p:pic>
      <p:sp>
        <p:nvSpPr>
          <p:cNvPr id="5" name="TextBox 4"/>
          <p:cNvSpPr txBox="1"/>
          <p:nvPr/>
        </p:nvSpPr>
        <p:spPr>
          <a:xfrm>
            <a:off x="238107" y="198447"/>
            <a:ext cx="5304512" cy="3539430"/>
          </a:xfrm>
          <a:prstGeom prst="rect">
            <a:avLst/>
          </a:prstGeom>
          <a:noFill/>
        </p:spPr>
        <p:txBody>
          <a:bodyPr wrap="square" rtlCol="0">
            <a:spAutoFit/>
          </a:bodyPr>
          <a:lstStyle/>
          <a:p>
            <a:pPr algn="ctr"/>
            <a:r>
              <a:rPr lang="en-US" sz="3200" dirty="0">
                <a:latin typeface="Comic Sans MS"/>
                <a:cs typeface="Comic Sans MS"/>
              </a:rPr>
              <a:t>But while they were on their way to buy oil, the bridegroom arrived.  The virgins who were ready went in with him to the wedding banquet. And the door was shut.</a:t>
            </a:r>
          </a:p>
        </p:txBody>
      </p:sp>
      <p:pic>
        <p:nvPicPr>
          <p:cNvPr id="6" name="Picture 5" descr="doo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02827" y="3136867"/>
            <a:ext cx="2697568" cy="3503335"/>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79304" y="198447"/>
            <a:ext cx="1717206" cy="1717206"/>
          </a:xfrm>
          <a:prstGeom prst="rect">
            <a:avLst/>
          </a:prstGeom>
        </p:spPr>
      </p:pic>
    </p:spTree>
    <p:extLst>
      <p:ext uri="{BB962C8B-B14F-4D97-AF65-F5344CB8AC3E}">
        <p14:creationId xmlns:p14="http://schemas.microsoft.com/office/powerpoint/2010/main" val="1101085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88328" y="1216437"/>
            <a:ext cx="2155932" cy="3839613"/>
          </a:xfrm>
          <a:prstGeom prst="rect">
            <a:avLst/>
          </a:prstGeom>
        </p:spPr>
      </p:pic>
      <p:sp>
        <p:nvSpPr>
          <p:cNvPr id="4" name="TextBox 3"/>
          <p:cNvSpPr txBox="1"/>
          <p:nvPr/>
        </p:nvSpPr>
        <p:spPr>
          <a:xfrm>
            <a:off x="457200" y="669987"/>
            <a:ext cx="2936662" cy="1569660"/>
          </a:xfrm>
          <a:prstGeom prst="rect">
            <a:avLst/>
          </a:prstGeom>
          <a:noFill/>
        </p:spPr>
        <p:txBody>
          <a:bodyPr wrap="square" rtlCol="0">
            <a:spAutoFit/>
          </a:bodyPr>
          <a:lstStyle/>
          <a:p>
            <a:pPr algn="ctr"/>
            <a:r>
              <a:rPr lang="en-US" sz="3200" dirty="0">
                <a:latin typeface="Comic Sans MS"/>
                <a:cs typeface="Comic Sans MS"/>
              </a:rPr>
              <a:t>Later the others also came.</a:t>
            </a:r>
          </a:p>
        </p:txBody>
      </p:sp>
      <p:sp>
        <p:nvSpPr>
          <p:cNvPr id="5" name="Oval Callout 4"/>
          <p:cNvSpPr/>
          <p:nvPr/>
        </p:nvSpPr>
        <p:spPr>
          <a:xfrm>
            <a:off x="4917345" y="82260"/>
            <a:ext cx="3269573" cy="1569660"/>
          </a:xfrm>
          <a:prstGeom prst="wedgeEllipseCallout">
            <a:avLst/>
          </a:prstGeom>
          <a:solidFill>
            <a:srgbClr val="09B3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635217" y="328481"/>
            <a:ext cx="1984783" cy="1077218"/>
          </a:xfrm>
          <a:prstGeom prst="rect">
            <a:avLst/>
          </a:prstGeom>
          <a:solidFill>
            <a:srgbClr val="09B3FF"/>
          </a:solidFill>
        </p:spPr>
        <p:txBody>
          <a:bodyPr wrap="square" rtlCol="0">
            <a:spAutoFit/>
          </a:bodyPr>
          <a:lstStyle/>
          <a:p>
            <a:pPr algn="ctr"/>
            <a:r>
              <a:rPr lang="en-US" sz="3200" dirty="0">
                <a:latin typeface="Comic Sans MS"/>
                <a:cs typeface="Comic Sans MS"/>
              </a:rPr>
              <a:t>"Lord! Lord!"</a:t>
            </a:r>
          </a:p>
        </p:txBody>
      </p:sp>
      <p:sp>
        <p:nvSpPr>
          <p:cNvPr id="7" name="TextBox 6"/>
          <p:cNvSpPr txBox="1"/>
          <p:nvPr/>
        </p:nvSpPr>
        <p:spPr>
          <a:xfrm>
            <a:off x="6829322" y="1800275"/>
            <a:ext cx="2035878" cy="584776"/>
          </a:xfrm>
          <a:prstGeom prst="rect">
            <a:avLst/>
          </a:prstGeom>
          <a:noFill/>
        </p:spPr>
        <p:txBody>
          <a:bodyPr wrap="square" rtlCol="0">
            <a:spAutoFit/>
          </a:bodyPr>
          <a:lstStyle/>
          <a:p>
            <a:pPr algn="ctr"/>
            <a:r>
              <a:rPr lang="en-US" sz="3200" dirty="0">
                <a:latin typeface="Comic Sans MS"/>
                <a:cs typeface="Comic Sans MS"/>
              </a:rPr>
              <a:t>they said.</a:t>
            </a:r>
          </a:p>
        </p:txBody>
      </p:sp>
      <p:sp>
        <p:nvSpPr>
          <p:cNvPr id="8" name="Oval Callout 7"/>
          <p:cNvSpPr/>
          <p:nvPr/>
        </p:nvSpPr>
        <p:spPr>
          <a:xfrm>
            <a:off x="1741110" y="2962155"/>
            <a:ext cx="2447218" cy="3228072"/>
          </a:xfrm>
          <a:prstGeom prst="wedgeEllipseCallout">
            <a:avLst>
              <a:gd name="adj1" fmla="val 49125"/>
              <a:gd name="adj2" fmla="val -42554"/>
            </a:avLst>
          </a:prstGeom>
          <a:solidFill>
            <a:srgbClr val="09B3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144569" y="3405616"/>
            <a:ext cx="1632419" cy="2062103"/>
          </a:xfrm>
          <a:prstGeom prst="rect">
            <a:avLst/>
          </a:prstGeom>
          <a:noFill/>
        </p:spPr>
        <p:txBody>
          <a:bodyPr wrap="square" rtlCol="0">
            <a:spAutoFit/>
          </a:bodyPr>
          <a:lstStyle/>
          <a:p>
            <a:pPr algn="ctr"/>
            <a:r>
              <a:rPr lang="en-US" sz="3200" dirty="0">
                <a:latin typeface="Comic Sans MS"/>
                <a:cs typeface="Comic Sans MS"/>
              </a:rPr>
              <a:t>"Open the door for us!"</a:t>
            </a:r>
          </a:p>
        </p:txBody>
      </p:sp>
    </p:spTree>
    <p:extLst>
      <p:ext uri="{BB962C8B-B14F-4D97-AF65-F5344CB8AC3E}">
        <p14:creationId xmlns:p14="http://schemas.microsoft.com/office/powerpoint/2010/main" val="1077227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5426" y="634558"/>
            <a:ext cx="3359103" cy="3359103"/>
          </a:xfrm>
          <a:prstGeom prst="rect">
            <a:avLst/>
          </a:prstGeom>
        </p:spPr>
      </p:pic>
      <p:sp>
        <p:nvSpPr>
          <p:cNvPr id="3" name="Oval Callout 2"/>
          <p:cNvSpPr/>
          <p:nvPr/>
        </p:nvSpPr>
        <p:spPr>
          <a:xfrm>
            <a:off x="3280596" y="1574110"/>
            <a:ext cx="4365309" cy="1879105"/>
          </a:xfrm>
          <a:prstGeom prst="wedgeEllipseCallout">
            <a:avLst>
              <a:gd name="adj1" fmla="val -69923"/>
              <a:gd name="adj2" fmla="val -6070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3849409" y="291056"/>
            <a:ext cx="4008148" cy="584776"/>
          </a:xfrm>
          <a:prstGeom prst="rect">
            <a:avLst/>
          </a:prstGeom>
          <a:noFill/>
        </p:spPr>
        <p:txBody>
          <a:bodyPr wrap="square" rtlCol="0">
            <a:spAutoFit/>
          </a:bodyPr>
          <a:lstStyle/>
          <a:p>
            <a:pPr algn="ctr"/>
            <a:r>
              <a:rPr lang="en-US" sz="3200" dirty="0">
                <a:latin typeface="Comic Sans MS"/>
                <a:cs typeface="Comic Sans MS"/>
              </a:rPr>
              <a:t>But he replied,</a:t>
            </a:r>
          </a:p>
        </p:txBody>
      </p:sp>
      <p:sp>
        <p:nvSpPr>
          <p:cNvPr id="5" name="TextBox 4"/>
          <p:cNvSpPr txBox="1"/>
          <p:nvPr/>
        </p:nvSpPr>
        <p:spPr>
          <a:xfrm>
            <a:off x="3768110" y="1936494"/>
            <a:ext cx="3690671" cy="1077218"/>
          </a:xfrm>
          <a:prstGeom prst="rect">
            <a:avLst/>
          </a:prstGeom>
          <a:noFill/>
        </p:spPr>
        <p:txBody>
          <a:bodyPr wrap="square" rtlCol="0">
            <a:spAutoFit/>
          </a:bodyPr>
          <a:lstStyle/>
          <a:p>
            <a:pPr algn="ctr"/>
            <a:r>
              <a:rPr lang="en-US" sz="3200" dirty="0">
                <a:latin typeface="Comic Sans MS"/>
                <a:cs typeface="Comic Sans MS"/>
              </a:rPr>
              <a:t>Truly I tell you. </a:t>
            </a:r>
          </a:p>
          <a:p>
            <a:pPr algn="ctr"/>
            <a:r>
              <a:rPr lang="en-US" sz="3200" dirty="0">
                <a:latin typeface="Comic Sans MS"/>
                <a:cs typeface="Comic Sans MS"/>
              </a:rPr>
              <a:t>I don’t know you.</a:t>
            </a:r>
          </a:p>
        </p:txBody>
      </p:sp>
      <p:sp>
        <p:nvSpPr>
          <p:cNvPr id="6" name="TextBox 5"/>
          <p:cNvSpPr txBox="1"/>
          <p:nvPr/>
        </p:nvSpPr>
        <p:spPr>
          <a:xfrm>
            <a:off x="396846" y="4246767"/>
            <a:ext cx="4166886" cy="2062103"/>
          </a:xfrm>
          <a:prstGeom prst="rect">
            <a:avLst/>
          </a:prstGeom>
          <a:noFill/>
        </p:spPr>
        <p:txBody>
          <a:bodyPr wrap="square" rtlCol="0">
            <a:spAutoFit/>
          </a:bodyPr>
          <a:lstStyle/>
          <a:p>
            <a:pPr algn="ctr"/>
            <a:r>
              <a:rPr lang="en-US" sz="3200" dirty="0">
                <a:solidFill>
                  <a:srgbClr val="FFFFFF"/>
                </a:solidFill>
                <a:latin typeface="Comic Sans MS"/>
                <a:cs typeface="Comic Sans MS"/>
              </a:rPr>
              <a:t>Therefore keep watch, because you do not know the day or the hour.</a:t>
            </a:r>
          </a:p>
        </p:txBody>
      </p:sp>
      <p:pic>
        <p:nvPicPr>
          <p:cNvPr id="7" name="Picture 6" descr="watching.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87226" y="3651427"/>
            <a:ext cx="4006819" cy="2657444"/>
          </a:xfrm>
          <a:prstGeom prst="rect">
            <a:avLst/>
          </a:prstGeom>
        </p:spPr>
      </p:pic>
    </p:spTree>
    <p:extLst>
      <p:ext uri="{BB962C8B-B14F-4D97-AF65-F5344CB8AC3E}">
        <p14:creationId xmlns:p14="http://schemas.microsoft.com/office/powerpoint/2010/main" val="1674170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513569"/>
            <a:ext cx="8150225" cy="639762"/>
          </a:xfrm>
        </p:spPr>
        <p:txBody>
          <a:bodyPr anchor="t">
            <a:noAutofit/>
          </a:bodyPr>
          <a:lstStyle/>
          <a:p>
            <a:pPr algn="ctr"/>
            <a:r>
              <a:rPr lang="en-US" sz="90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Parable of the </a:t>
            </a:r>
            <a:br>
              <a:rPr lang="en-US" sz="90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90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Bags of Gold</a:t>
            </a:r>
          </a:p>
        </p:txBody>
      </p:sp>
      <p:sp>
        <p:nvSpPr>
          <p:cNvPr id="45058" name="AutoShape 2"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5060" name="AutoShape 4"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 name="Title 1"/>
          <p:cNvSpPr txBox="1">
            <a:spLocks/>
          </p:cNvSpPr>
          <p:nvPr/>
        </p:nvSpPr>
        <p:spPr>
          <a:xfrm>
            <a:off x="304800" y="4800600"/>
            <a:ext cx="8382000" cy="11430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630303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7" name="TextBox 6"/>
          <p:cNvSpPr txBox="1"/>
          <p:nvPr/>
        </p:nvSpPr>
        <p:spPr>
          <a:xfrm>
            <a:off x="-152400" y="4128703"/>
            <a:ext cx="3038011" cy="3170099"/>
          </a:xfrm>
          <a:prstGeom prst="rect">
            <a:avLst/>
          </a:prstGeom>
          <a:noFill/>
        </p:spPr>
        <p:txBody>
          <a:bodyPr wrap="none" rtlCol="0">
            <a:spAutoFit/>
          </a:bodyPr>
          <a:lstStyle/>
          <a:p>
            <a:r>
              <a:rPr lang="en-US" sz="20000" dirty="0">
                <a:solidFill>
                  <a:schemeClr val="bg1"/>
                </a:solidFill>
              </a:rPr>
              <a:t>14</a:t>
            </a:r>
          </a:p>
        </p:txBody>
      </p:sp>
      <p:sp>
        <p:nvSpPr>
          <p:cNvPr id="2" name="Title 1"/>
          <p:cNvSpPr>
            <a:spLocks noGrp="1"/>
          </p:cNvSpPr>
          <p:nvPr>
            <p:ph type="title"/>
          </p:nvPr>
        </p:nvSpPr>
        <p:spPr>
          <a:xfrm>
            <a:off x="457200" y="185738"/>
            <a:ext cx="8229600" cy="1143000"/>
          </a:xfrm>
        </p:spPr>
        <p:txBody>
          <a:bodyPr>
            <a:noAutofit/>
          </a:bodyPr>
          <a:lstStyle/>
          <a:p>
            <a:pPr algn="ctr" eaLnBrk="1" hangingPunct="1">
              <a:defRPr/>
            </a:pPr>
            <a:r>
              <a:rPr lang="en-US" sz="6600" b="1" dirty="0">
                <a:solidFill>
                  <a:schemeClr val="bg1"/>
                </a:solidFill>
                <a:effectLst>
                  <a:outerShdw blurRad="38100" dist="38100" dir="2700000" algn="tl">
                    <a:srgbClr val="000000">
                      <a:alpha val="43137"/>
                    </a:srgbClr>
                  </a:outerShdw>
                </a:effectLst>
              </a:rPr>
              <a:t>Memory Verse</a:t>
            </a:r>
            <a:endParaRPr lang="en-US" sz="6600" dirty="0">
              <a:solidFill>
                <a:srgbClr val="002060"/>
              </a:solidFill>
            </a:endParaRPr>
          </a:p>
        </p:txBody>
      </p:sp>
      <p:sp>
        <p:nvSpPr>
          <p:cNvPr id="21507" name="TextBox 2"/>
          <p:cNvSpPr txBox="1">
            <a:spLocks noChangeArrowheads="1"/>
          </p:cNvSpPr>
          <p:nvPr/>
        </p:nvSpPr>
        <p:spPr bwMode="auto">
          <a:xfrm>
            <a:off x="152400" y="1981200"/>
            <a:ext cx="8077200" cy="233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charset="0"/>
              <a:buChar char="•"/>
              <a:defRPr sz="2400">
                <a:solidFill>
                  <a:schemeClr val="tx1"/>
                </a:solidFill>
                <a:latin typeface="Corbel" charset="0"/>
              </a:defRPr>
            </a:lvl1pPr>
            <a:lvl2pPr marL="742950" indent="-285750">
              <a:lnSpc>
                <a:spcPct val="90000"/>
              </a:lnSpc>
              <a:spcBef>
                <a:spcPts val="375"/>
              </a:spcBef>
              <a:buFont typeface="Arial" charset="0"/>
              <a:buChar char="•"/>
              <a:defRPr sz="2000">
                <a:solidFill>
                  <a:schemeClr val="tx1"/>
                </a:solidFill>
                <a:latin typeface="Corbel" charset="0"/>
              </a:defRPr>
            </a:lvl2pPr>
            <a:lvl3pPr marL="1143000" indent="-228600">
              <a:lnSpc>
                <a:spcPct val="90000"/>
              </a:lnSpc>
              <a:spcBef>
                <a:spcPts val="375"/>
              </a:spcBef>
              <a:buFont typeface="Arial" charset="0"/>
              <a:buChar char="•"/>
              <a:defRPr sz="1600">
                <a:solidFill>
                  <a:schemeClr val="tx1"/>
                </a:solidFill>
                <a:latin typeface="Corbel" charset="0"/>
              </a:defRPr>
            </a:lvl3pPr>
            <a:lvl4pPr marL="1600200" indent="-228600">
              <a:lnSpc>
                <a:spcPct val="90000"/>
              </a:lnSpc>
              <a:spcBef>
                <a:spcPts val="375"/>
              </a:spcBef>
              <a:buFont typeface="Arial" charset="0"/>
              <a:buChar char="•"/>
              <a:defRPr sz="1400">
                <a:solidFill>
                  <a:schemeClr val="tx1"/>
                </a:solidFill>
                <a:latin typeface="Corbel" charset="0"/>
              </a:defRPr>
            </a:lvl4pPr>
            <a:lvl5pPr marL="2057400" indent="-228600">
              <a:lnSpc>
                <a:spcPct val="90000"/>
              </a:lnSpc>
              <a:spcBef>
                <a:spcPts val="375"/>
              </a:spcBef>
              <a:buFont typeface="Arial" charset="0"/>
              <a:buChar char="•"/>
              <a:defRPr sz="1400">
                <a:solidFill>
                  <a:schemeClr val="tx1"/>
                </a:solidFill>
                <a:latin typeface="Corbel" charset="0"/>
              </a:defRPr>
            </a:lvl5pPr>
            <a:lvl6pPr marL="25146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6pPr>
            <a:lvl7pPr marL="29718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7pPr>
            <a:lvl8pPr marL="34290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8pPr>
            <a:lvl9pPr marL="38862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9pPr>
          </a:lstStyle>
          <a:p>
            <a:pPr algn="ctr">
              <a:lnSpc>
                <a:spcPct val="100000"/>
              </a:lnSpc>
              <a:spcBef>
                <a:spcPts val="725"/>
              </a:spcBef>
              <a:buFontTx/>
              <a:buNone/>
            </a:pPr>
            <a:r>
              <a:rPr lang="en-US" sz="3200" dirty="0">
                <a:ea typeface="Corbel" charset="0"/>
                <a:cs typeface="Corbel" charset="0"/>
              </a:rPr>
              <a:t>“Because of the increase of wickedness, </a:t>
            </a:r>
          </a:p>
          <a:p>
            <a:pPr algn="ctr">
              <a:lnSpc>
                <a:spcPct val="100000"/>
              </a:lnSpc>
              <a:spcBef>
                <a:spcPts val="725"/>
              </a:spcBef>
              <a:buFontTx/>
              <a:buNone/>
            </a:pPr>
            <a:r>
              <a:rPr lang="en-US" sz="3200" dirty="0">
                <a:ea typeface="Corbel" charset="0"/>
                <a:cs typeface="Corbel" charset="0"/>
              </a:rPr>
              <a:t>the love of most will grow cold, </a:t>
            </a:r>
          </a:p>
          <a:p>
            <a:pPr algn="ctr">
              <a:lnSpc>
                <a:spcPct val="100000"/>
              </a:lnSpc>
              <a:spcBef>
                <a:spcPts val="725"/>
              </a:spcBef>
              <a:buFontTx/>
              <a:buNone/>
            </a:pPr>
            <a:r>
              <a:rPr lang="en-US" sz="3200" dirty="0">
                <a:ea typeface="Corbel" charset="0"/>
                <a:cs typeface="Corbel" charset="0"/>
              </a:rPr>
              <a:t>but he who stands firm to the end </a:t>
            </a:r>
          </a:p>
          <a:p>
            <a:pPr algn="ctr">
              <a:lnSpc>
                <a:spcPct val="100000"/>
              </a:lnSpc>
              <a:spcBef>
                <a:spcPts val="725"/>
              </a:spcBef>
              <a:buFontTx/>
              <a:buNone/>
            </a:pPr>
            <a:r>
              <a:rPr lang="en-US" sz="3200" dirty="0">
                <a:ea typeface="Corbel" charset="0"/>
                <a:cs typeface="Corbel" charset="0"/>
              </a:rPr>
              <a:t>	will be saved.</a:t>
            </a:r>
          </a:p>
        </p:txBody>
      </p:sp>
      <p:sp>
        <p:nvSpPr>
          <p:cNvPr id="21508" name="TextBox 2"/>
          <p:cNvSpPr txBox="1">
            <a:spLocks noChangeArrowheads="1"/>
          </p:cNvSpPr>
          <p:nvPr/>
        </p:nvSpPr>
        <p:spPr bwMode="auto">
          <a:xfrm rot="-5400000">
            <a:off x="5541171" y="2669649"/>
            <a:ext cx="62912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en-US" sz="5000" b="1" dirty="0"/>
              <a:t>Matthew 24:12-13</a:t>
            </a:r>
          </a:p>
          <a:p>
            <a:endParaRPr lang="en-US" altLang="en-US" sz="3000" dirty="0"/>
          </a:p>
        </p:txBody>
      </p:sp>
      <p:sp>
        <p:nvSpPr>
          <p:cNvPr id="5" name="Title 1"/>
          <p:cNvSpPr txBox="1">
            <a:spLocks/>
          </p:cNvSpPr>
          <p:nvPr/>
        </p:nvSpPr>
        <p:spPr>
          <a:xfrm>
            <a:off x="152400" y="4114800"/>
            <a:ext cx="8610600" cy="1143000"/>
          </a:xfrm>
          <a:prstGeom prst="rect">
            <a:avLst/>
          </a:prstGeom>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761599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54008" y="20217"/>
            <a:ext cx="7910469" cy="1569660"/>
          </a:xfrm>
          <a:prstGeom prst="rect">
            <a:avLst/>
          </a:prstGeom>
          <a:noFill/>
        </p:spPr>
        <p:txBody>
          <a:bodyPr wrap="square" rtlCol="0">
            <a:spAutoFit/>
          </a:bodyPr>
          <a:lstStyle/>
          <a:p>
            <a:pPr algn="ctr"/>
            <a:r>
              <a:rPr lang="en-US" sz="3200" dirty="0">
                <a:latin typeface="Comic Sans MS"/>
                <a:cs typeface="Comic Sans MS"/>
              </a:rPr>
              <a:t>Again, it will be like a man going on a journey, who called his servants and entrusted his wealth to them.</a:t>
            </a:r>
          </a:p>
        </p:txBody>
      </p:sp>
      <p:sp>
        <p:nvSpPr>
          <p:cNvPr id="3" name="TextBox 2"/>
          <p:cNvSpPr txBox="1"/>
          <p:nvPr/>
        </p:nvSpPr>
        <p:spPr>
          <a:xfrm>
            <a:off x="238108" y="1867703"/>
            <a:ext cx="3783268" cy="4524315"/>
          </a:xfrm>
          <a:prstGeom prst="rect">
            <a:avLst/>
          </a:prstGeom>
          <a:noFill/>
        </p:spPr>
        <p:txBody>
          <a:bodyPr wrap="square" rtlCol="0">
            <a:spAutoFit/>
          </a:bodyPr>
          <a:lstStyle/>
          <a:p>
            <a:pPr algn="ctr"/>
            <a:r>
              <a:rPr lang="en-US" sz="3200" dirty="0">
                <a:latin typeface="Comic Sans MS"/>
                <a:cs typeface="Comic Sans MS"/>
              </a:rPr>
              <a:t>To one he gave five bags of gold, to another two bags, and to another one bag, each according to his ability. Then he went on his journey.</a:t>
            </a:r>
          </a:p>
        </p:txBody>
      </p:sp>
      <p:pic>
        <p:nvPicPr>
          <p:cNvPr id="4" name="Picture 3" descr="number 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65088" y="1589877"/>
            <a:ext cx="1237105" cy="1426518"/>
          </a:xfrm>
          <a:prstGeom prst="rect">
            <a:avLst/>
          </a:prstGeom>
        </p:spPr>
      </p:pic>
      <p:pic>
        <p:nvPicPr>
          <p:cNvPr id="5" name="Picture 4" descr="talent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7687" y="1589877"/>
            <a:ext cx="1205696" cy="1534171"/>
          </a:xfrm>
          <a:prstGeom prst="rect">
            <a:avLst/>
          </a:prstGeom>
        </p:spPr>
      </p:pic>
      <p:pic>
        <p:nvPicPr>
          <p:cNvPr id="6" name="Picture 5" descr="number-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91965" y="3451813"/>
            <a:ext cx="1266555" cy="1636603"/>
          </a:xfrm>
          <a:prstGeom prst="rect">
            <a:avLst/>
          </a:prstGeom>
        </p:spPr>
      </p:pic>
      <p:pic>
        <p:nvPicPr>
          <p:cNvPr id="7" name="Picture 6" descr="talent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7687" y="3329339"/>
            <a:ext cx="1205696" cy="1534171"/>
          </a:xfrm>
          <a:prstGeom prst="rect">
            <a:avLst/>
          </a:prstGeom>
        </p:spPr>
      </p:pic>
      <p:pic>
        <p:nvPicPr>
          <p:cNvPr id="8" name="Picture 7" descr="number 1.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65088" y="5192956"/>
            <a:ext cx="1538942" cy="1439118"/>
          </a:xfrm>
          <a:prstGeom prst="rect">
            <a:avLst/>
          </a:prstGeom>
        </p:spPr>
      </p:pic>
      <p:pic>
        <p:nvPicPr>
          <p:cNvPr id="9" name="Picture 8" descr="talents.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57686" y="5041470"/>
            <a:ext cx="1324749" cy="1685658"/>
          </a:xfrm>
          <a:prstGeom prst="rect">
            <a:avLst/>
          </a:prstGeom>
        </p:spPr>
      </p:pic>
    </p:spTree>
    <p:extLst>
      <p:ext uri="{BB962C8B-B14F-4D97-AF65-F5344CB8AC3E}">
        <p14:creationId xmlns:p14="http://schemas.microsoft.com/office/powerpoint/2010/main" val="1460548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26460"/>
            <a:ext cx="7492129" cy="2062103"/>
          </a:xfrm>
          <a:prstGeom prst="rect">
            <a:avLst/>
          </a:prstGeom>
          <a:noFill/>
        </p:spPr>
        <p:txBody>
          <a:bodyPr wrap="square" rtlCol="0">
            <a:spAutoFit/>
          </a:bodyPr>
          <a:lstStyle/>
          <a:p>
            <a:pPr algn="ctr"/>
            <a:r>
              <a:rPr lang="en-US" sz="3200" dirty="0">
                <a:latin typeface="Comic Sans MS"/>
                <a:cs typeface="Comic Sans MS"/>
              </a:rPr>
              <a:t>The man who had received the five bags of gold went at once and put his money to work and gained five bags more.</a:t>
            </a:r>
          </a:p>
        </p:txBody>
      </p:sp>
      <p:pic>
        <p:nvPicPr>
          <p:cNvPr id="3" name="Picture 2" descr="number 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58" y="1895223"/>
            <a:ext cx="1237105" cy="1426518"/>
          </a:xfrm>
          <a:prstGeom prst="rect">
            <a:avLst/>
          </a:prstGeom>
        </p:spPr>
      </p:pic>
      <p:pic>
        <p:nvPicPr>
          <p:cNvPr id="4" name="Picture 3" descr="number-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779" y="4905145"/>
            <a:ext cx="1266555" cy="1636603"/>
          </a:xfrm>
          <a:prstGeom prst="rect">
            <a:avLst/>
          </a:prstGeom>
        </p:spPr>
      </p:pic>
      <p:pic>
        <p:nvPicPr>
          <p:cNvPr id="5" name="Picture 4" descr="talent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01411" y="1884212"/>
            <a:ext cx="1205696" cy="1534171"/>
          </a:xfrm>
          <a:prstGeom prst="rect">
            <a:avLst/>
          </a:prstGeom>
        </p:spPr>
      </p:pic>
      <p:pic>
        <p:nvPicPr>
          <p:cNvPr id="6" name="Picture 5" descr="talent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2619" y="4905145"/>
            <a:ext cx="1205696" cy="1534171"/>
          </a:xfrm>
          <a:prstGeom prst="rect">
            <a:avLst/>
          </a:prstGeom>
        </p:spPr>
      </p:pic>
      <p:sp>
        <p:nvSpPr>
          <p:cNvPr id="7" name="Plus 6"/>
          <p:cNvSpPr/>
          <p:nvPr/>
        </p:nvSpPr>
        <p:spPr>
          <a:xfrm>
            <a:off x="3274556" y="1914060"/>
            <a:ext cx="1984231" cy="1527928"/>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umber 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74247" y="1922975"/>
            <a:ext cx="1237105" cy="1426518"/>
          </a:xfrm>
          <a:prstGeom prst="rect">
            <a:avLst/>
          </a:prstGeom>
        </p:spPr>
      </p:pic>
      <p:pic>
        <p:nvPicPr>
          <p:cNvPr id="9" name="Picture 8" descr="talent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9109" y="1812970"/>
            <a:ext cx="1205696" cy="1534171"/>
          </a:xfrm>
          <a:prstGeom prst="rect">
            <a:avLst/>
          </a:prstGeom>
        </p:spPr>
      </p:pic>
      <p:sp>
        <p:nvSpPr>
          <p:cNvPr id="10" name="TextBox 9"/>
          <p:cNvSpPr txBox="1"/>
          <p:nvPr/>
        </p:nvSpPr>
        <p:spPr>
          <a:xfrm>
            <a:off x="299779" y="3418582"/>
            <a:ext cx="6863563" cy="1077218"/>
          </a:xfrm>
          <a:prstGeom prst="rect">
            <a:avLst/>
          </a:prstGeom>
          <a:noFill/>
        </p:spPr>
        <p:txBody>
          <a:bodyPr wrap="square" rtlCol="0">
            <a:spAutoFit/>
          </a:bodyPr>
          <a:lstStyle/>
          <a:p>
            <a:pPr algn="ctr"/>
            <a:r>
              <a:rPr lang="en-US" sz="3200" dirty="0">
                <a:latin typeface="Comic Sans MS"/>
                <a:cs typeface="Comic Sans MS"/>
              </a:rPr>
              <a:t>So also, the one with the two bags of gold gained two more.</a:t>
            </a:r>
          </a:p>
        </p:txBody>
      </p:sp>
      <p:sp>
        <p:nvSpPr>
          <p:cNvPr id="11" name="Plus 10"/>
          <p:cNvSpPr/>
          <p:nvPr/>
        </p:nvSpPr>
        <p:spPr>
          <a:xfrm>
            <a:off x="3366855" y="5013820"/>
            <a:ext cx="1984231" cy="1527928"/>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number-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8268" y="5013820"/>
            <a:ext cx="1266555" cy="1636603"/>
          </a:xfrm>
          <a:prstGeom prst="rect">
            <a:avLst/>
          </a:prstGeom>
        </p:spPr>
      </p:pic>
      <p:pic>
        <p:nvPicPr>
          <p:cNvPr id="13" name="Picture 12" descr="talent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92129" y="5013820"/>
            <a:ext cx="1205696" cy="1534171"/>
          </a:xfrm>
          <a:prstGeom prst="rect">
            <a:avLst/>
          </a:prstGeom>
        </p:spPr>
      </p:pic>
      <p:pic>
        <p:nvPicPr>
          <p:cNvPr id="14" name="Picture 13" descr="73329588.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76252" y="3133837"/>
            <a:ext cx="666499" cy="1637520"/>
          </a:xfrm>
          <a:prstGeom prst="rect">
            <a:avLst/>
          </a:prstGeom>
        </p:spPr>
      </p:pic>
      <p:pic>
        <p:nvPicPr>
          <p:cNvPr id="15" name="Picture 14" descr="200387650-001.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64393" y="-42496"/>
            <a:ext cx="568868" cy="1530963"/>
          </a:xfrm>
          <a:prstGeom prst="rect">
            <a:avLst/>
          </a:prstGeom>
        </p:spPr>
      </p:pic>
    </p:spTree>
    <p:extLst>
      <p:ext uri="{BB962C8B-B14F-4D97-AF65-F5344CB8AC3E}">
        <p14:creationId xmlns:p14="http://schemas.microsoft.com/office/powerpoint/2010/main" val="1694033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70390" y="171987"/>
            <a:ext cx="8399913" cy="1569660"/>
          </a:xfrm>
          <a:prstGeom prst="rect">
            <a:avLst/>
          </a:prstGeom>
          <a:noFill/>
        </p:spPr>
        <p:txBody>
          <a:bodyPr wrap="square" rtlCol="0">
            <a:spAutoFit/>
          </a:bodyPr>
          <a:lstStyle/>
          <a:p>
            <a:pPr algn="ctr"/>
            <a:r>
              <a:rPr lang="en-US" sz="3200" dirty="0">
                <a:latin typeface="Comic Sans MS"/>
                <a:cs typeface="Comic Sans MS"/>
              </a:rPr>
              <a:t>But the man who had received the one bag went off, dug a hole in the ground and hid his master’s money.</a:t>
            </a:r>
          </a:p>
        </p:txBody>
      </p:sp>
      <p:pic>
        <p:nvPicPr>
          <p:cNvPr id="3" name="Picture 2" descr="7321018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533" y="1741647"/>
            <a:ext cx="1642927" cy="3493125"/>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1853753"/>
            <a:ext cx="3080557" cy="3381019"/>
          </a:xfrm>
          <a:prstGeom prst="rect">
            <a:avLst/>
          </a:prstGeom>
        </p:spPr>
      </p:pic>
      <p:sp>
        <p:nvSpPr>
          <p:cNvPr id="5" name="TextBox 4"/>
          <p:cNvSpPr txBox="1"/>
          <p:nvPr/>
        </p:nvSpPr>
        <p:spPr>
          <a:xfrm>
            <a:off x="972598" y="5252450"/>
            <a:ext cx="7095716" cy="1569660"/>
          </a:xfrm>
          <a:prstGeom prst="rect">
            <a:avLst/>
          </a:prstGeom>
          <a:noFill/>
        </p:spPr>
        <p:txBody>
          <a:bodyPr wrap="square" rtlCol="0">
            <a:spAutoFit/>
          </a:bodyPr>
          <a:lstStyle/>
          <a:p>
            <a:pPr algn="ctr"/>
            <a:r>
              <a:rPr lang="en-US" sz="3200" dirty="0">
                <a:latin typeface="Comic Sans MS"/>
                <a:cs typeface="Comic Sans MS"/>
              </a:rPr>
              <a:t>After a long time the master of those servants returned and settled accounts with them.</a:t>
            </a:r>
          </a:p>
        </p:txBody>
      </p:sp>
      <p:pic>
        <p:nvPicPr>
          <p:cNvPr id="6" name="Picture 5" descr="number 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03064" y="2414696"/>
            <a:ext cx="2117392" cy="1980047"/>
          </a:xfrm>
          <a:prstGeom prst="rect">
            <a:avLst/>
          </a:prstGeom>
        </p:spPr>
      </p:pic>
      <p:pic>
        <p:nvPicPr>
          <p:cNvPr id="7" name="Picture 6" descr="talent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47337" y="2656261"/>
            <a:ext cx="1477609" cy="1880163"/>
          </a:xfrm>
          <a:prstGeom prst="rect">
            <a:avLst/>
          </a:prstGeom>
        </p:spPr>
      </p:pic>
    </p:spTree>
    <p:extLst>
      <p:ext uri="{BB962C8B-B14F-4D97-AF65-F5344CB8AC3E}">
        <p14:creationId xmlns:p14="http://schemas.microsoft.com/office/powerpoint/2010/main" val="277363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98423" y="119068"/>
            <a:ext cx="2923435" cy="2554545"/>
          </a:xfrm>
          <a:prstGeom prst="rect">
            <a:avLst/>
          </a:prstGeom>
          <a:noFill/>
        </p:spPr>
        <p:txBody>
          <a:bodyPr wrap="square" rtlCol="0">
            <a:spAutoFit/>
          </a:bodyPr>
          <a:lstStyle/>
          <a:p>
            <a:pPr algn="ctr"/>
            <a:r>
              <a:rPr lang="en-US" sz="3200" dirty="0">
                <a:latin typeface="Comic Sans MS"/>
                <a:cs typeface="Comic Sans MS"/>
              </a:rPr>
              <a:t>The man who had received the five bags brought the other five.</a:t>
            </a:r>
          </a:p>
        </p:txBody>
      </p:sp>
      <p:pic>
        <p:nvPicPr>
          <p:cNvPr id="3" name="Picture 2" descr="200387650-0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60975" y="940856"/>
            <a:ext cx="1329213" cy="3577237"/>
          </a:xfrm>
          <a:prstGeom prst="rect">
            <a:avLst/>
          </a:prstGeom>
        </p:spPr>
      </p:pic>
      <p:sp>
        <p:nvSpPr>
          <p:cNvPr id="4" name="Oval Callout 3"/>
          <p:cNvSpPr/>
          <p:nvPr/>
        </p:nvSpPr>
        <p:spPr>
          <a:xfrm>
            <a:off x="4960579" y="381001"/>
            <a:ext cx="2659421" cy="941980"/>
          </a:xfrm>
          <a:prstGeom prst="wedgeEllipseCallout">
            <a:avLst>
              <a:gd name="adj1" fmla="val -80596"/>
              <a:gd name="adj2" fmla="val 4734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198686" y="563403"/>
            <a:ext cx="2116514" cy="584775"/>
          </a:xfrm>
          <a:prstGeom prst="rect">
            <a:avLst/>
          </a:prstGeom>
          <a:noFill/>
        </p:spPr>
        <p:txBody>
          <a:bodyPr wrap="square" rtlCol="0">
            <a:spAutoFit/>
          </a:bodyPr>
          <a:lstStyle/>
          <a:p>
            <a:pPr algn="ctr"/>
            <a:r>
              <a:rPr lang="en-US" sz="3200" dirty="0">
                <a:latin typeface="Comic Sans MS"/>
                <a:cs typeface="Comic Sans MS"/>
              </a:rPr>
              <a:t>"Master,"</a:t>
            </a:r>
          </a:p>
        </p:txBody>
      </p:sp>
      <p:sp>
        <p:nvSpPr>
          <p:cNvPr id="6" name="TextBox 5"/>
          <p:cNvSpPr txBox="1"/>
          <p:nvPr/>
        </p:nvSpPr>
        <p:spPr>
          <a:xfrm>
            <a:off x="5823719" y="1442049"/>
            <a:ext cx="3320281" cy="584776"/>
          </a:xfrm>
          <a:prstGeom prst="rect">
            <a:avLst/>
          </a:prstGeom>
          <a:noFill/>
        </p:spPr>
        <p:txBody>
          <a:bodyPr wrap="square" rtlCol="0">
            <a:spAutoFit/>
          </a:bodyPr>
          <a:lstStyle/>
          <a:p>
            <a:pPr algn="ctr"/>
            <a:r>
              <a:rPr lang="en-US" sz="3200" dirty="0">
                <a:latin typeface="Comic Sans MS"/>
                <a:cs typeface="Comic Sans MS"/>
              </a:rPr>
              <a:t>he said, </a:t>
            </a:r>
          </a:p>
        </p:txBody>
      </p:sp>
      <p:sp>
        <p:nvSpPr>
          <p:cNvPr id="7" name="Oval Callout 6"/>
          <p:cNvSpPr/>
          <p:nvPr/>
        </p:nvSpPr>
        <p:spPr>
          <a:xfrm>
            <a:off x="4590188" y="2447514"/>
            <a:ext cx="4418223" cy="3439750"/>
          </a:xfrm>
          <a:prstGeom prst="wedgeEllipseCallout">
            <a:avLst>
              <a:gd name="adj1" fmla="val -52340"/>
              <a:gd name="adj2" fmla="val -7121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198686" y="2708873"/>
            <a:ext cx="3029260" cy="3046988"/>
          </a:xfrm>
          <a:prstGeom prst="rect">
            <a:avLst/>
          </a:prstGeom>
          <a:noFill/>
        </p:spPr>
        <p:txBody>
          <a:bodyPr wrap="square" rtlCol="0">
            <a:spAutoFit/>
          </a:bodyPr>
          <a:lstStyle/>
          <a:p>
            <a:pPr algn="ctr"/>
            <a:r>
              <a:rPr lang="en-US" sz="3200" dirty="0">
                <a:latin typeface="Comic Sans MS"/>
                <a:cs typeface="Comic Sans MS"/>
              </a:rPr>
              <a:t>"you entrusted me with five bags of gold.  See, I have gained five more."</a:t>
            </a:r>
          </a:p>
        </p:txBody>
      </p:sp>
      <p:pic>
        <p:nvPicPr>
          <p:cNvPr id="9" name="Picture 8" descr="number 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423" y="3417405"/>
            <a:ext cx="1237105" cy="1426518"/>
          </a:xfrm>
          <a:prstGeom prst="rect">
            <a:avLst/>
          </a:prstGeom>
        </p:spPr>
      </p:pic>
      <p:pic>
        <p:nvPicPr>
          <p:cNvPr id="10" name="Picture 9" descr="talent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54361" y="3417405"/>
            <a:ext cx="1205696" cy="1534171"/>
          </a:xfrm>
          <a:prstGeom prst="rect">
            <a:avLst/>
          </a:prstGeom>
        </p:spPr>
      </p:pic>
      <p:grpSp>
        <p:nvGrpSpPr>
          <p:cNvPr id="13" name="Group 12"/>
          <p:cNvGrpSpPr/>
          <p:nvPr/>
        </p:nvGrpSpPr>
        <p:grpSpPr>
          <a:xfrm>
            <a:off x="198422" y="5037323"/>
            <a:ext cx="2814435" cy="1563200"/>
            <a:chOff x="198422" y="5037323"/>
            <a:chExt cx="2814435" cy="1563200"/>
          </a:xfrm>
        </p:grpSpPr>
        <p:pic>
          <p:nvPicPr>
            <p:cNvPr id="11" name="Picture 10" descr="number 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422" y="5174005"/>
              <a:ext cx="1237105" cy="1426518"/>
            </a:xfrm>
            <a:prstGeom prst="rect">
              <a:avLst/>
            </a:prstGeom>
          </p:spPr>
        </p:pic>
        <p:pic>
          <p:nvPicPr>
            <p:cNvPr id="12" name="Picture 11" descr="talent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7161" y="5037323"/>
              <a:ext cx="1205696" cy="1534171"/>
            </a:xfrm>
            <a:prstGeom prst="rect">
              <a:avLst/>
            </a:prstGeom>
          </p:spPr>
        </p:pic>
      </p:grpSp>
    </p:spTree>
    <p:extLst>
      <p:ext uri="{BB962C8B-B14F-4D97-AF65-F5344CB8AC3E}">
        <p14:creationId xmlns:p14="http://schemas.microsoft.com/office/powerpoint/2010/main" val="1608696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98423" y="277826"/>
            <a:ext cx="2076829" cy="1569660"/>
          </a:xfrm>
          <a:prstGeom prst="rect">
            <a:avLst/>
          </a:prstGeom>
          <a:noFill/>
        </p:spPr>
        <p:txBody>
          <a:bodyPr wrap="square" rtlCol="0">
            <a:spAutoFit/>
          </a:bodyPr>
          <a:lstStyle/>
          <a:p>
            <a:pPr algn="ctr"/>
            <a:r>
              <a:rPr lang="en-US" sz="3200" dirty="0">
                <a:latin typeface="Comic Sans MS"/>
                <a:cs typeface="Comic Sans MS"/>
              </a:rPr>
              <a:t>His master replied,</a:t>
            </a:r>
          </a:p>
        </p:txBody>
      </p:sp>
      <p:sp>
        <p:nvSpPr>
          <p:cNvPr id="6" name="TextBox 5"/>
          <p:cNvSpPr txBox="1"/>
          <p:nvPr/>
        </p:nvSpPr>
        <p:spPr>
          <a:xfrm>
            <a:off x="754007" y="2566581"/>
            <a:ext cx="4299168" cy="4031873"/>
          </a:xfrm>
          <a:prstGeom prst="rect">
            <a:avLst/>
          </a:prstGeom>
          <a:noFill/>
        </p:spPr>
        <p:txBody>
          <a:bodyPr wrap="square" rtlCol="0">
            <a:spAutoFit/>
          </a:bodyPr>
          <a:lstStyle/>
          <a:p>
            <a:pPr algn="ctr"/>
            <a:r>
              <a:rPr lang="en-US" sz="3200" dirty="0">
                <a:latin typeface="Comic Sans MS"/>
                <a:cs typeface="Comic Sans MS"/>
              </a:rPr>
              <a:t>"Well done, good and faithful servant!  You have been faithful with a few things; I will put you in charge of many things.  Come and share your master’s happiness!"</a:t>
            </a:r>
          </a:p>
        </p:txBody>
      </p:sp>
      <p:sp>
        <p:nvSpPr>
          <p:cNvPr id="9" name="Rectangular Callout 8"/>
          <p:cNvSpPr/>
          <p:nvPr/>
        </p:nvSpPr>
        <p:spPr>
          <a:xfrm>
            <a:off x="661410" y="2240798"/>
            <a:ext cx="4418222" cy="4617202"/>
          </a:xfrm>
          <a:prstGeom prst="wedgeRectCallout">
            <a:avLst>
              <a:gd name="adj1" fmla="val -31612"/>
              <a:gd name="adj2" fmla="val -59849"/>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6763" y="730809"/>
            <a:ext cx="3354675" cy="3354675"/>
          </a:xfrm>
          <a:prstGeom prst="rect">
            <a:avLst/>
          </a:prstGeom>
        </p:spPr>
      </p:pic>
    </p:spTree>
    <p:extLst>
      <p:ext uri="{BB962C8B-B14F-4D97-AF65-F5344CB8AC3E}">
        <p14:creationId xmlns:p14="http://schemas.microsoft.com/office/powerpoint/2010/main" val="535463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98423" y="119068"/>
            <a:ext cx="2923435" cy="1569660"/>
          </a:xfrm>
          <a:prstGeom prst="rect">
            <a:avLst/>
          </a:prstGeom>
          <a:noFill/>
        </p:spPr>
        <p:txBody>
          <a:bodyPr wrap="square" rtlCol="0">
            <a:spAutoFit/>
          </a:bodyPr>
          <a:lstStyle/>
          <a:p>
            <a:pPr algn="ctr"/>
            <a:r>
              <a:rPr lang="en-US" sz="3200" dirty="0">
                <a:latin typeface="Comic Sans MS"/>
                <a:cs typeface="Comic Sans MS"/>
              </a:rPr>
              <a:t>The man with the two bags also came.</a:t>
            </a:r>
          </a:p>
        </p:txBody>
      </p:sp>
      <p:sp>
        <p:nvSpPr>
          <p:cNvPr id="4" name="Oval Callout 3"/>
          <p:cNvSpPr/>
          <p:nvPr/>
        </p:nvSpPr>
        <p:spPr>
          <a:xfrm>
            <a:off x="4960579" y="245763"/>
            <a:ext cx="2735621" cy="1077217"/>
          </a:xfrm>
          <a:prstGeom prst="wedgeEllipseCallout">
            <a:avLst>
              <a:gd name="adj1" fmla="val -80596"/>
              <a:gd name="adj2" fmla="val 4734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198686" y="555651"/>
            <a:ext cx="2192714" cy="584775"/>
          </a:xfrm>
          <a:prstGeom prst="rect">
            <a:avLst/>
          </a:prstGeom>
          <a:noFill/>
        </p:spPr>
        <p:txBody>
          <a:bodyPr wrap="square" rtlCol="0">
            <a:spAutoFit/>
          </a:bodyPr>
          <a:lstStyle/>
          <a:p>
            <a:pPr algn="ctr"/>
            <a:r>
              <a:rPr lang="en-US" sz="3200" dirty="0">
                <a:latin typeface="Comic Sans MS"/>
                <a:cs typeface="Comic Sans MS"/>
              </a:rPr>
              <a:t>"Master,"</a:t>
            </a:r>
          </a:p>
        </p:txBody>
      </p:sp>
      <p:sp>
        <p:nvSpPr>
          <p:cNvPr id="6" name="TextBox 5"/>
          <p:cNvSpPr txBox="1"/>
          <p:nvPr/>
        </p:nvSpPr>
        <p:spPr>
          <a:xfrm>
            <a:off x="5823719" y="1442049"/>
            <a:ext cx="3320281" cy="584776"/>
          </a:xfrm>
          <a:prstGeom prst="rect">
            <a:avLst/>
          </a:prstGeom>
          <a:noFill/>
        </p:spPr>
        <p:txBody>
          <a:bodyPr wrap="square" rtlCol="0">
            <a:spAutoFit/>
          </a:bodyPr>
          <a:lstStyle/>
          <a:p>
            <a:pPr algn="ctr"/>
            <a:r>
              <a:rPr lang="en-US" sz="3200" dirty="0">
                <a:latin typeface="Comic Sans MS"/>
                <a:cs typeface="Comic Sans MS"/>
              </a:rPr>
              <a:t>he said, </a:t>
            </a:r>
          </a:p>
        </p:txBody>
      </p:sp>
      <p:sp>
        <p:nvSpPr>
          <p:cNvPr id="7" name="Oval Callout 6"/>
          <p:cNvSpPr/>
          <p:nvPr/>
        </p:nvSpPr>
        <p:spPr>
          <a:xfrm>
            <a:off x="4590188" y="2447514"/>
            <a:ext cx="4418223" cy="3439750"/>
          </a:xfrm>
          <a:prstGeom prst="wedgeEllipseCallout">
            <a:avLst>
              <a:gd name="adj1" fmla="val -52340"/>
              <a:gd name="adj2" fmla="val -7121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276540" y="2950246"/>
            <a:ext cx="3029260" cy="2554545"/>
          </a:xfrm>
          <a:prstGeom prst="rect">
            <a:avLst/>
          </a:prstGeom>
          <a:noFill/>
        </p:spPr>
        <p:txBody>
          <a:bodyPr wrap="square" rtlCol="0">
            <a:spAutoFit/>
          </a:bodyPr>
          <a:lstStyle/>
          <a:p>
            <a:pPr algn="ctr"/>
            <a:r>
              <a:rPr lang="en-US" sz="3200" dirty="0">
                <a:latin typeface="Comic Sans MS"/>
                <a:cs typeface="Comic Sans MS"/>
              </a:rPr>
              <a:t>"you entrusted me with two bags; see I have gained two more."</a:t>
            </a:r>
          </a:p>
        </p:txBody>
      </p:sp>
      <p:grpSp>
        <p:nvGrpSpPr>
          <p:cNvPr id="3" name="Group 2"/>
          <p:cNvGrpSpPr/>
          <p:nvPr/>
        </p:nvGrpSpPr>
        <p:grpSpPr>
          <a:xfrm>
            <a:off x="65434" y="2709647"/>
            <a:ext cx="2838065" cy="1980289"/>
            <a:chOff x="65434" y="2709647"/>
            <a:chExt cx="2838065" cy="1980289"/>
          </a:xfrm>
        </p:grpSpPr>
        <p:pic>
          <p:nvPicPr>
            <p:cNvPr id="10" name="Picture 9" descr="talent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97803" y="2983922"/>
              <a:ext cx="1205696" cy="1534171"/>
            </a:xfrm>
            <a:prstGeom prst="rect">
              <a:avLst/>
            </a:prstGeom>
          </p:spPr>
        </p:pic>
        <p:pic>
          <p:nvPicPr>
            <p:cNvPr id="11" name="Picture 10" descr="number-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434" y="2709647"/>
              <a:ext cx="1532532" cy="1980289"/>
            </a:xfrm>
            <a:prstGeom prst="rect">
              <a:avLst/>
            </a:prstGeom>
          </p:spPr>
        </p:pic>
      </p:grpSp>
      <p:pic>
        <p:nvPicPr>
          <p:cNvPr id="12" name="Picture 11" descr="73329588.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65433" y="1140427"/>
            <a:ext cx="1301453" cy="3197537"/>
          </a:xfrm>
          <a:prstGeom prst="rect">
            <a:avLst/>
          </a:prstGeom>
        </p:spPr>
      </p:pic>
      <p:grpSp>
        <p:nvGrpSpPr>
          <p:cNvPr id="13" name="Group 12"/>
          <p:cNvGrpSpPr/>
          <p:nvPr/>
        </p:nvGrpSpPr>
        <p:grpSpPr>
          <a:xfrm>
            <a:off x="121440" y="4866440"/>
            <a:ext cx="2838065" cy="1980289"/>
            <a:chOff x="65434" y="2709647"/>
            <a:chExt cx="2838065" cy="1980289"/>
          </a:xfrm>
        </p:grpSpPr>
        <p:pic>
          <p:nvPicPr>
            <p:cNvPr id="14" name="Picture 13" descr="talent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97803" y="2983922"/>
              <a:ext cx="1205696" cy="1534171"/>
            </a:xfrm>
            <a:prstGeom prst="rect">
              <a:avLst/>
            </a:prstGeom>
          </p:spPr>
        </p:pic>
        <p:pic>
          <p:nvPicPr>
            <p:cNvPr id="15" name="Picture 14" descr="number-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434" y="2709647"/>
              <a:ext cx="1532532" cy="1980289"/>
            </a:xfrm>
            <a:prstGeom prst="rect">
              <a:avLst/>
            </a:prstGeom>
          </p:spPr>
        </p:pic>
      </p:grpSp>
    </p:spTree>
    <p:extLst>
      <p:ext uri="{BB962C8B-B14F-4D97-AF65-F5344CB8AC3E}">
        <p14:creationId xmlns:p14="http://schemas.microsoft.com/office/powerpoint/2010/main" val="1584412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98423" y="277826"/>
            <a:ext cx="2076829" cy="1569660"/>
          </a:xfrm>
          <a:prstGeom prst="rect">
            <a:avLst/>
          </a:prstGeom>
          <a:noFill/>
        </p:spPr>
        <p:txBody>
          <a:bodyPr wrap="square" rtlCol="0">
            <a:spAutoFit/>
          </a:bodyPr>
          <a:lstStyle/>
          <a:p>
            <a:pPr algn="ctr"/>
            <a:r>
              <a:rPr lang="en-US" sz="3200" dirty="0">
                <a:latin typeface="Comic Sans MS"/>
                <a:cs typeface="Comic Sans MS"/>
              </a:rPr>
              <a:t>His master replied,</a:t>
            </a:r>
          </a:p>
        </p:txBody>
      </p:sp>
      <p:sp>
        <p:nvSpPr>
          <p:cNvPr id="6" name="TextBox 5"/>
          <p:cNvSpPr txBox="1"/>
          <p:nvPr/>
        </p:nvSpPr>
        <p:spPr>
          <a:xfrm>
            <a:off x="754007" y="2566581"/>
            <a:ext cx="4299168" cy="4031873"/>
          </a:xfrm>
          <a:prstGeom prst="rect">
            <a:avLst/>
          </a:prstGeom>
          <a:noFill/>
        </p:spPr>
        <p:txBody>
          <a:bodyPr wrap="square" rtlCol="0">
            <a:spAutoFit/>
          </a:bodyPr>
          <a:lstStyle/>
          <a:p>
            <a:pPr algn="ctr"/>
            <a:r>
              <a:rPr lang="en-US" sz="3200" dirty="0">
                <a:latin typeface="Comic Sans MS"/>
                <a:cs typeface="Comic Sans MS"/>
              </a:rPr>
              <a:t>"Well done, good and faithful servant!  You have been faithful with a few things; I will put you in charge of many things.  Come and share your master’s happiness!"</a:t>
            </a:r>
          </a:p>
        </p:txBody>
      </p:sp>
      <p:sp>
        <p:nvSpPr>
          <p:cNvPr id="9" name="Rectangular Callout 8"/>
          <p:cNvSpPr/>
          <p:nvPr/>
        </p:nvSpPr>
        <p:spPr>
          <a:xfrm>
            <a:off x="661410" y="2240798"/>
            <a:ext cx="4418222" cy="4617202"/>
          </a:xfrm>
          <a:prstGeom prst="wedgeRectCallout">
            <a:avLst>
              <a:gd name="adj1" fmla="val -31612"/>
              <a:gd name="adj2" fmla="val -59849"/>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6763" y="730809"/>
            <a:ext cx="3354675" cy="3354675"/>
          </a:xfrm>
          <a:prstGeom prst="rect">
            <a:avLst/>
          </a:prstGeom>
        </p:spPr>
      </p:pic>
    </p:spTree>
    <p:extLst>
      <p:ext uri="{BB962C8B-B14F-4D97-AF65-F5344CB8AC3E}">
        <p14:creationId xmlns:p14="http://schemas.microsoft.com/office/powerpoint/2010/main" val="1022118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val Callout 7"/>
          <p:cNvSpPr/>
          <p:nvPr/>
        </p:nvSpPr>
        <p:spPr>
          <a:xfrm>
            <a:off x="864753" y="1984455"/>
            <a:ext cx="4626567" cy="4823914"/>
          </a:xfrm>
          <a:prstGeom prst="wedgeEllipseCallout">
            <a:avLst>
              <a:gd name="adj1" fmla="val -41806"/>
              <a:gd name="adj2" fmla="val -5213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ular Callout 10"/>
          <p:cNvSpPr/>
          <p:nvPr/>
        </p:nvSpPr>
        <p:spPr>
          <a:xfrm>
            <a:off x="5211914" y="3280992"/>
            <a:ext cx="3899105" cy="3127195"/>
          </a:xfrm>
          <a:prstGeom prst="wedgeRectCallout">
            <a:avLst>
              <a:gd name="adj1" fmla="val -157895"/>
              <a:gd name="adj2" fmla="val -10714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54533" y="158758"/>
            <a:ext cx="8399913" cy="1077218"/>
          </a:xfrm>
          <a:prstGeom prst="rect">
            <a:avLst/>
          </a:prstGeom>
          <a:noFill/>
        </p:spPr>
        <p:txBody>
          <a:bodyPr wrap="square" rtlCol="0">
            <a:spAutoFit/>
          </a:bodyPr>
          <a:lstStyle/>
          <a:p>
            <a:pPr algn="ctr"/>
            <a:r>
              <a:rPr lang="en-US" sz="3200" dirty="0">
                <a:latin typeface="Comic Sans MS"/>
                <a:cs typeface="Comic Sans MS"/>
              </a:rPr>
              <a:t>Then the man who had received the one bag came.</a:t>
            </a:r>
          </a:p>
        </p:txBody>
      </p:sp>
      <p:pic>
        <p:nvPicPr>
          <p:cNvPr id="3" name="Picture 2" descr="7321018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47859"/>
            <a:ext cx="1642927" cy="3493125"/>
          </a:xfrm>
          <a:prstGeom prst="rect">
            <a:avLst/>
          </a:prstGeom>
        </p:spPr>
      </p:pic>
      <p:sp>
        <p:nvSpPr>
          <p:cNvPr id="4" name="Oval Callout 3"/>
          <p:cNvSpPr/>
          <p:nvPr/>
        </p:nvSpPr>
        <p:spPr>
          <a:xfrm>
            <a:off x="1266830" y="681484"/>
            <a:ext cx="2235567" cy="873167"/>
          </a:xfrm>
          <a:prstGeom prst="wedgeEllipseCallout">
            <a:avLst>
              <a:gd name="adj1" fmla="val -59886"/>
              <a:gd name="adj2" fmla="val 644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300597" y="825349"/>
            <a:ext cx="2235567" cy="584776"/>
          </a:xfrm>
          <a:prstGeom prst="rect">
            <a:avLst/>
          </a:prstGeom>
          <a:noFill/>
        </p:spPr>
        <p:txBody>
          <a:bodyPr wrap="square" rtlCol="0">
            <a:spAutoFit/>
          </a:bodyPr>
          <a:lstStyle/>
          <a:p>
            <a:pPr algn="ctr"/>
            <a:r>
              <a:rPr lang="en-US" sz="3200" dirty="0">
                <a:latin typeface="Comic Sans MS"/>
                <a:cs typeface="Comic Sans MS"/>
              </a:rPr>
              <a:t>"Master," </a:t>
            </a:r>
          </a:p>
        </p:txBody>
      </p:sp>
      <p:sp>
        <p:nvSpPr>
          <p:cNvPr id="6" name="TextBox 5"/>
          <p:cNvSpPr txBox="1"/>
          <p:nvPr/>
        </p:nvSpPr>
        <p:spPr>
          <a:xfrm>
            <a:off x="758239" y="1521007"/>
            <a:ext cx="3320281" cy="461665"/>
          </a:xfrm>
          <a:prstGeom prst="rect">
            <a:avLst/>
          </a:prstGeom>
          <a:noFill/>
        </p:spPr>
        <p:txBody>
          <a:bodyPr wrap="square" rtlCol="0">
            <a:spAutoFit/>
          </a:bodyPr>
          <a:lstStyle/>
          <a:p>
            <a:pPr algn="ctr"/>
            <a:r>
              <a:rPr lang="en-US" sz="2400" dirty="0">
                <a:latin typeface="Comic Sans MS"/>
                <a:cs typeface="Comic Sans MS"/>
              </a:rPr>
              <a:t>he said, </a:t>
            </a:r>
          </a:p>
        </p:txBody>
      </p:sp>
      <p:sp>
        <p:nvSpPr>
          <p:cNvPr id="7" name="TextBox 6"/>
          <p:cNvSpPr txBox="1"/>
          <p:nvPr/>
        </p:nvSpPr>
        <p:spPr>
          <a:xfrm>
            <a:off x="1435219" y="2282271"/>
            <a:ext cx="3211148" cy="4524315"/>
          </a:xfrm>
          <a:prstGeom prst="rect">
            <a:avLst/>
          </a:prstGeom>
          <a:noFill/>
        </p:spPr>
        <p:txBody>
          <a:bodyPr wrap="square" rtlCol="0">
            <a:spAutoFit/>
          </a:bodyPr>
          <a:lstStyle/>
          <a:p>
            <a:pPr algn="ctr"/>
            <a:r>
              <a:rPr lang="en-US" sz="3200" dirty="0">
                <a:latin typeface="Comic Sans MS"/>
                <a:cs typeface="Comic Sans MS"/>
              </a:rPr>
              <a:t>"I knew that you are a hard man, harvesting where you have not sown and gathering where you have not scattered seed.</a:t>
            </a:r>
          </a:p>
        </p:txBody>
      </p:sp>
      <p:sp>
        <p:nvSpPr>
          <p:cNvPr id="10" name="TextBox 9"/>
          <p:cNvSpPr txBox="1"/>
          <p:nvPr/>
        </p:nvSpPr>
        <p:spPr>
          <a:xfrm>
            <a:off x="5211914" y="3355787"/>
            <a:ext cx="3932086" cy="3046988"/>
          </a:xfrm>
          <a:prstGeom prst="rect">
            <a:avLst/>
          </a:prstGeom>
          <a:noFill/>
        </p:spPr>
        <p:txBody>
          <a:bodyPr wrap="square" rtlCol="0">
            <a:spAutoFit/>
          </a:bodyPr>
          <a:lstStyle/>
          <a:p>
            <a:pPr algn="ctr"/>
            <a:r>
              <a:rPr lang="en-US" sz="3200" dirty="0">
                <a:latin typeface="Comic Sans MS"/>
                <a:cs typeface="Comic Sans MS"/>
              </a:rPr>
              <a:t>So I was afraid and went out and hid your gold in the ground.  See, here is what belongs to you."</a:t>
            </a:r>
          </a:p>
        </p:txBody>
      </p:sp>
      <p:grpSp>
        <p:nvGrpSpPr>
          <p:cNvPr id="14" name="Group 13"/>
          <p:cNvGrpSpPr/>
          <p:nvPr/>
        </p:nvGrpSpPr>
        <p:grpSpPr>
          <a:xfrm>
            <a:off x="5536835" y="1305062"/>
            <a:ext cx="3211148" cy="1569724"/>
            <a:chOff x="2403064" y="2414696"/>
            <a:chExt cx="3921882" cy="2121728"/>
          </a:xfrm>
        </p:grpSpPr>
        <p:pic>
          <p:nvPicPr>
            <p:cNvPr id="12" name="Picture 11" descr="number 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03064" y="2414696"/>
              <a:ext cx="2117392" cy="1980047"/>
            </a:xfrm>
            <a:prstGeom prst="rect">
              <a:avLst/>
            </a:prstGeom>
          </p:spPr>
        </p:pic>
        <p:pic>
          <p:nvPicPr>
            <p:cNvPr id="13" name="Picture 12" descr="talent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47337" y="2656261"/>
              <a:ext cx="1477609" cy="1880163"/>
            </a:xfrm>
            <a:prstGeom prst="rect">
              <a:avLst/>
            </a:prstGeom>
          </p:spPr>
        </p:pic>
      </p:grpSp>
    </p:spTree>
    <p:extLst>
      <p:ext uri="{BB962C8B-B14F-4D97-AF65-F5344CB8AC3E}">
        <p14:creationId xmlns:p14="http://schemas.microsoft.com/office/powerpoint/2010/main" val="841453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ular Callout 5"/>
          <p:cNvSpPr/>
          <p:nvPr/>
        </p:nvSpPr>
        <p:spPr>
          <a:xfrm>
            <a:off x="2744736" y="341364"/>
            <a:ext cx="6158588" cy="2494541"/>
          </a:xfrm>
          <a:prstGeom prst="wedgeRectCallout">
            <a:avLst>
              <a:gd name="adj1" fmla="val -63849"/>
              <a:gd name="adj2" fmla="val -2343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109244" y="141281"/>
            <a:ext cx="2076829" cy="1569660"/>
          </a:xfrm>
          <a:prstGeom prst="rect">
            <a:avLst/>
          </a:prstGeom>
          <a:noFill/>
        </p:spPr>
        <p:txBody>
          <a:bodyPr wrap="square" rtlCol="0">
            <a:spAutoFit/>
          </a:bodyPr>
          <a:lstStyle/>
          <a:p>
            <a:pPr algn="ctr"/>
            <a:r>
              <a:rPr lang="en-US" sz="3200" dirty="0">
                <a:latin typeface="Comic Sans MS"/>
                <a:cs typeface="Comic Sans MS"/>
              </a:rPr>
              <a:t>His master replied,</a:t>
            </a:r>
          </a:p>
        </p:txBody>
      </p:sp>
      <p:sp>
        <p:nvSpPr>
          <p:cNvPr id="3" name="TextBox 2"/>
          <p:cNvSpPr txBox="1"/>
          <p:nvPr/>
        </p:nvSpPr>
        <p:spPr>
          <a:xfrm>
            <a:off x="2744736" y="341364"/>
            <a:ext cx="6158588" cy="2554545"/>
          </a:xfrm>
          <a:prstGeom prst="rect">
            <a:avLst/>
          </a:prstGeom>
          <a:noFill/>
        </p:spPr>
        <p:txBody>
          <a:bodyPr wrap="square" rtlCol="0">
            <a:spAutoFit/>
          </a:bodyPr>
          <a:lstStyle/>
          <a:p>
            <a:pPr algn="ctr"/>
            <a:r>
              <a:rPr lang="en-US" sz="3200" dirty="0">
                <a:latin typeface="Comic Sans MS"/>
                <a:cs typeface="Comic Sans MS"/>
              </a:rPr>
              <a:t>"You wicked, lazy servant!  So you knew that I harvest where I have not sown and gather where I have not scattered seed?"</a:t>
            </a:r>
          </a:p>
        </p:txBody>
      </p:sp>
      <p:pic>
        <p:nvPicPr>
          <p:cNvPr id="4" name="Picture 3" descr="lazy.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9665" y="3053234"/>
            <a:ext cx="3616164" cy="2528786"/>
          </a:xfrm>
          <a:prstGeom prst="rect">
            <a:avLst/>
          </a:prstGeom>
        </p:spPr>
      </p:pic>
      <p:pic>
        <p:nvPicPr>
          <p:cNvPr id="5" name="Picture 4" descr="sown see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0" y="2835905"/>
            <a:ext cx="4064000" cy="4038600"/>
          </a:xfrm>
          <a:prstGeom prst="rect">
            <a:avLst/>
          </a:prstGeom>
        </p:spPr>
      </p:pic>
    </p:spTree>
    <p:extLst>
      <p:ext uri="{BB962C8B-B14F-4D97-AF65-F5344CB8AC3E}">
        <p14:creationId xmlns:p14="http://schemas.microsoft.com/office/powerpoint/2010/main" val="1128369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99368" y="3932512"/>
            <a:ext cx="6144932" cy="2554545"/>
          </a:xfrm>
          <a:prstGeom prst="rect">
            <a:avLst/>
          </a:prstGeom>
          <a:noFill/>
        </p:spPr>
        <p:txBody>
          <a:bodyPr wrap="square" rtlCol="0">
            <a:spAutoFit/>
          </a:bodyPr>
          <a:lstStyle/>
          <a:p>
            <a:pPr algn="ctr"/>
            <a:r>
              <a:rPr lang="en-US" sz="3200" dirty="0">
                <a:latin typeface="Comic Sans MS"/>
                <a:cs typeface="Comic Sans MS"/>
              </a:rPr>
              <a:t>"Well then, you should have put my money on deposit with the bankers, so that when I returned I would have received it back with interest."</a:t>
            </a:r>
          </a:p>
        </p:txBody>
      </p:sp>
      <p:pic>
        <p:nvPicPr>
          <p:cNvPr id="4" name="Picture 3" descr="bankers.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382" y="0"/>
            <a:ext cx="4765496" cy="354239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rot="1352367">
            <a:off x="4710816" y="-10691"/>
            <a:ext cx="4202929" cy="3414879"/>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02413" y="2209800"/>
            <a:ext cx="1477609" cy="1044414"/>
          </a:xfrm>
          <a:prstGeom prst="rect">
            <a:avLst/>
          </a:prstGeom>
        </p:spPr>
      </p:pic>
    </p:spTree>
    <p:extLst>
      <p:ext uri="{BB962C8B-B14F-4D97-AF65-F5344CB8AC3E}">
        <p14:creationId xmlns:p14="http://schemas.microsoft.com/office/powerpoint/2010/main" val="70973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rot="19666529">
            <a:off x="-645786" y="1753607"/>
            <a:ext cx="10209825" cy="3670960"/>
          </a:xfrm>
        </p:spPr>
        <p:txBody>
          <a:bodyPr anchor="ctr">
            <a:noAutofit/>
          </a:bodyPr>
          <a:lstStyle/>
          <a:p>
            <a:pPr marL="0" indent="0" algn="ctr">
              <a:buNone/>
            </a:pPr>
            <a:r>
              <a:rPr lang="en-US" sz="15000" dirty="0">
                <a:ln w="12700">
                  <a:solidFill>
                    <a:schemeClr val="tx1">
                      <a:alpha val="0"/>
                    </a:schemeClr>
                  </a:solidFill>
                </a:ln>
                <a:solidFill>
                  <a:schemeClr val="bg1">
                    <a:alpha val="21000"/>
                  </a:schemeClr>
                </a:solidFill>
                <a:latin typeface="A Love of Thunder" charset="0"/>
                <a:ea typeface="A Love of Thunder" charset="0"/>
                <a:cs typeface="A Love of Thunder" charset="0"/>
              </a:rPr>
              <a:t>Matthew</a:t>
            </a:r>
          </a:p>
        </p:txBody>
      </p:sp>
      <p:sp>
        <p:nvSpPr>
          <p:cNvPr id="5" name="TextBox 4"/>
          <p:cNvSpPr txBox="1"/>
          <p:nvPr/>
        </p:nvSpPr>
        <p:spPr>
          <a:xfrm>
            <a:off x="0" y="228600"/>
            <a:ext cx="9144000" cy="1323439"/>
          </a:xfrm>
          <a:prstGeom prst="rect">
            <a:avLst/>
          </a:prstGeom>
          <a:noFill/>
        </p:spPr>
        <p:txBody>
          <a:bodyPr wrap="square" rtlCol="0">
            <a:spAutoFit/>
          </a:bodyPr>
          <a:lstStyle/>
          <a:p>
            <a:pPr algn="ctr"/>
            <a:r>
              <a:rPr lang="en-US" sz="8000" dirty="0">
                <a:solidFill>
                  <a:schemeClr val="bg1"/>
                </a:solidFill>
              </a:rPr>
              <a:t>The Truth</a:t>
            </a:r>
          </a:p>
        </p:txBody>
      </p:sp>
      <p:sp>
        <p:nvSpPr>
          <p:cNvPr id="6" name="TextBox 5"/>
          <p:cNvSpPr txBox="1"/>
          <p:nvPr/>
        </p:nvSpPr>
        <p:spPr>
          <a:xfrm>
            <a:off x="115726" y="2804257"/>
            <a:ext cx="8686800" cy="1569660"/>
          </a:xfrm>
          <a:prstGeom prst="rect">
            <a:avLst/>
          </a:prstGeom>
          <a:noFill/>
        </p:spPr>
        <p:txBody>
          <a:bodyPr wrap="square" rtlCol="0">
            <a:spAutoFit/>
          </a:bodyPr>
          <a:lstStyle/>
          <a:p>
            <a:pPr algn="ctr"/>
            <a:r>
              <a:rPr lang="en-US" sz="4800" b="1" dirty="0">
                <a:solidFill>
                  <a:schemeClr val="bg1"/>
                </a:solidFill>
              </a:rPr>
              <a:t>Jesus is coming again!</a:t>
            </a:r>
          </a:p>
          <a:p>
            <a:pPr algn="ctr"/>
            <a:r>
              <a:rPr lang="en-US" sz="4800" b="1" dirty="0">
                <a:solidFill>
                  <a:schemeClr val="bg1"/>
                </a:solidFill>
              </a:rPr>
              <a:t> We need to be ready!</a:t>
            </a:r>
          </a:p>
        </p:txBody>
      </p:sp>
    </p:spTree>
    <p:extLst>
      <p:ext uri="{BB962C8B-B14F-4D97-AF65-F5344CB8AC3E}">
        <p14:creationId xmlns:p14="http://schemas.microsoft.com/office/powerpoint/2010/main" val="1523835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86764" y="191164"/>
            <a:ext cx="8628636" cy="1569660"/>
          </a:xfrm>
          <a:prstGeom prst="rect">
            <a:avLst/>
          </a:prstGeom>
          <a:noFill/>
        </p:spPr>
        <p:txBody>
          <a:bodyPr wrap="square" rtlCol="0">
            <a:spAutoFit/>
          </a:bodyPr>
          <a:lstStyle/>
          <a:p>
            <a:pPr algn="ctr"/>
            <a:r>
              <a:rPr lang="en-US" sz="3200" dirty="0">
                <a:latin typeface="Comic Sans MS"/>
                <a:cs typeface="Comic Sans MS"/>
              </a:rPr>
              <a:t>"So take the bag of gold from him and give it to the one who has ten bags.</a:t>
            </a:r>
          </a:p>
          <a:p>
            <a:pPr algn="ctr"/>
            <a:endParaRPr lang="en-US" sz="3200" dirty="0">
              <a:latin typeface="Comic Sans MS"/>
              <a:cs typeface="Comic Sans MS"/>
            </a:endParaRPr>
          </a:p>
        </p:txBody>
      </p:sp>
      <p:grpSp>
        <p:nvGrpSpPr>
          <p:cNvPr id="9" name="Group 8"/>
          <p:cNvGrpSpPr/>
          <p:nvPr/>
        </p:nvGrpSpPr>
        <p:grpSpPr>
          <a:xfrm>
            <a:off x="286764" y="1430033"/>
            <a:ext cx="2459163" cy="5280494"/>
            <a:chOff x="286764" y="1430033"/>
            <a:chExt cx="2459163" cy="5280494"/>
          </a:xfrm>
        </p:grpSpPr>
        <p:pic>
          <p:nvPicPr>
            <p:cNvPr id="3" name="Picture 2" descr="number 1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764" y="1430033"/>
              <a:ext cx="1949782" cy="1949782"/>
            </a:xfrm>
            <a:prstGeom prst="rect">
              <a:avLst/>
            </a:prstGeom>
          </p:spPr>
        </p:pic>
        <p:pic>
          <p:nvPicPr>
            <p:cNvPr id="4" name="Picture 3" descr="talent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764" y="3581400"/>
              <a:ext cx="2459163" cy="3129127"/>
            </a:xfrm>
            <a:prstGeom prst="rect">
              <a:avLst/>
            </a:prstGeom>
          </p:spPr>
        </p:pic>
      </p:grpSp>
      <p:sp>
        <p:nvSpPr>
          <p:cNvPr id="5" name="TextBox 4"/>
          <p:cNvSpPr txBox="1"/>
          <p:nvPr/>
        </p:nvSpPr>
        <p:spPr>
          <a:xfrm>
            <a:off x="4451370" y="1302876"/>
            <a:ext cx="4682787" cy="3539430"/>
          </a:xfrm>
          <a:prstGeom prst="rect">
            <a:avLst/>
          </a:prstGeom>
          <a:noFill/>
        </p:spPr>
        <p:txBody>
          <a:bodyPr wrap="square" rtlCol="0">
            <a:spAutoFit/>
          </a:bodyPr>
          <a:lstStyle/>
          <a:p>
            <a:pPr algn="ctr"/>
            <a:r>
              <a:rPr lang="en-US" sz="3200" dirty="0">
                <a:latin typeface="Comic Sans MS"/>
                <a:cs typeface="Comic Sans MS"/>
              </a:rPr>
              <a:t>For whoever who has will be given more, and they will have an abundance.  Whoever does not have, even what they have will be taken from them."</a:t>
            </a:r>
          </a:p>
        </p:txBody>
      </p:sp>
      <p:grpSp>
        <p:nvGrpSpPr>
          <p:cNvPr id="6" name="Group 5"/>
          <p:cNvGrpSpPr/>
          <p:nvPr/>
        </p:nvGrpSpPr>
        <p:grpSpPr>
          <a:xfrm>
            <a:off x="4348491" y="4876800"/>
            <a:ext cx="3921882" cy="2121728"/>
            <a:chOff x="2403064" y="2414696"/>
            <a:chExt cx="3921882" cy="2121728"/>
          </a:xfrm>
        </p:grpSpPr>
        <p:pic>
          <p:nvPicPr>
            <p:cNvPr id="7" name="Picture 6" descr="number 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03064" y="2414696"/>
              <a:ext cx="2117392" cy="1980047"/>
            </a:xfrm>
            <a:prstGeom prst="rect">
              <a:avLst/>
            </a:prstGeom>
          </p:spPr>
        </p:pic>
        <p:pic>
          <p:nvPicPr>
            <p:cNvPr id="8" name="Picture 7" descr="talent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47337" y="2656261"/>
              <a:ext cx="1477609" cy="1880163"/>
            </a:xfrm>
            <a:prstGeom prst="rect">
              <a:avLst/>
            </a:prstGeom>
          </p:spPr>
        </p:pic>
      </p:grpSp>
    </p:spTree>
    <p:extLst>
      <p:ext uri="{BB962C8B-B14F-4D97-AF65-F5344CB8AC3E}">
        <p14:creationId xmlns:p14="http://schemas.microsoft.com/office/powerpoint/2010/main" val="1001131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02672" y="92609"/>
            <a:ext cx="8254403" cy="1569660"/>
          </a:xfrm>
          <a:prstGeom prst="rect">
            <a:avLst/>
          </a:prstGeom>
          <a:noFill/>
        </p:spPr>
        <p:txBody>
          <a:bodyPr wrap="square" rtlCol="0">
            <a:spAutoFit/>
          </a:bodyPr>
          <a:lstStyle/>
          <a:p>
            <a:pPr algn="ctr"/>
            <a:r>
              <a:rPr lang="en-US" sz="3200" dirty="0">
                <a:latin typeface="Comic Sans MS"/>
                <a:cs typeface="Comic Sans MS"/>
              </a:rPr>
              <a:t>And throw that worthless servant outside, into the darkness, where there will be weeping and gnashing of teeth.</a:t>
            </a:r>
          </a:p>
        </p:txBody>
      </p:sp>
      <p:pic>
        <p:nvPicPr>
          <p:cNvPr id="6" name="Picture 5" descr="black-box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661" y="2362200"/>
            <a:ext cx="4306985" cy="3403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09417" y="1794520"/>
            <a:ext cx="3609558" cy="183571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62048" y="3913673"/>
            <a:ext cx="3992405" cy="2851718"/>
          </a:xfrm>
          <a:prstGeom prst="rect">
            <a:avLst/>
          </a:prstGeom>
        </p:spPr>
      </p:pic>
    </p:spTree>
    <p:extLst>
      <p:ext uri="{BB962C8B-B14F-4D97-AF65-F5344CB8AC3E}">
        <p14:creationId xmlns:p14="http://schemas.microsoft.com/office/powerpoint/2010/main" val="485099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34364"/>
            <a:ext cx="8229600" cy="2795261"/>
          </a:xfrm>
        </p:spPr>
        <p:txBody>
          <a:bodyPr>
            <a:noAutofit/>
          </a:bodyPr>
          <a:lstStyle/>
          <a:p>
            <a:pPr algn="ctr"/>
            <a:r>
              <a:rPr lang="en-US" sz="9000" dirty="0">
                <a:solidFill>
                  <a:schemeClr val="tx1"/>
                </a:solidFill>
                <a:latin typeface="Times New Roman" charset="0"/>
                <a:ea typeface="Times New Roman" charset="0"/>
                <a:cs typeface="Times New Roman" charset="0"/>
              </a:rPr>
              <a:t>Ready for the Return</a:t>
            </a:r>
          </a:p>
        </p:txBody>
      </p:sp>
      <p:sp>
        <p:nvSpPr>
          <p:cNvPr id="3" name="Subtitle 2"/>
          <p:cNvSpPr>
            <a:spLocks noGrp="1"/>
          </p:cNvSpPr>
          <p:nvPr>
            <p:ph type="subTitle" idx="1"/>
          </p:nvPr>
        </p:nvSpPr>
        <p:spPr>
          <a:xfrm>
            <a:off x="1371600" y="3886200"/>
            <a:ext cx="6400800" cy="1688418"/>
          </a:xfrm>
        </p:spPr>
        <p:txBody>
          <a:bodyPr>
            <a:noAutofit/>
          </a:bodyPr>
          <a:lstStyle/>
          <a:p>
            <a:pPr algn="ctr"/>
            <a:r>
              <a:rPr lang="en-US" sz="3000" dirty="0">
                <a:solidFill>
                  <a:schemeClr val="tx1"/>
                </a:solidFill>
                <a:latin typeface="Times New Roman" charset="0"/>
                <a:ea typeface="Times New Roman" charset="0"/>
                <a:cs typeface="Times New Roman" charset="0"/>
              </a:rPr>
              <a:t>Matthew 24:36-42; 25:1-30</a:t>
            </a:r>
          </a:p>
        </p:txBody>
      </p:sp>
    </p:spTree>
    <p:extLst>
      <p:ext uri="{BB962C8B-B14F-4D97-AF65-F5344CB8AC3E}">
        <p14:creationId xmlns:p14="http://schemas.microsoft.com/office/powerpoint/2010/main" val="393227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513569"/>
            <a:ext cx="8150225" cy="639762"/>
          </a:xfrm>
        </p:spPr>
        <p:txBody>
          <a:bodyPr anchor="t">
            <a:noAutofit/>
          </a:bodyPr>
          <a:lstStyle/>
          <a:p>
            <a:pPr algn="ctr"/>
            <a:r>
              <a:rPr lang="en-US" sz="90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Day and Hour Unknown</a:t>
            </a:r>
          </a:p>
        </p:txBody>
      </p:sp>
      <p:sp>
        <p:nvSpPr>
          <p:cNvPr id="45058" name="AutoShape 2"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5060" name="AutoShape 4"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 name="Title 1"/>
          <p:cNvSpPr txBox="1">
            <a:spLocks/>
          </p:cNvSpPr>
          <p:nvPr/>
        </p:nvSpPr>
        <p:spPr>
          <a:xfrm>
            <a:off x="304800" y="4800600"/>
            <a:ext cx="8382000" cy="11430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375225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39171" y="260926"/>
            <a:ext cx="8733010" cy="1569660"/>
          </a:xfrm>
          <a:prstGeom prst="rect">
            <a:avLst/>
          </a:prstGeom>
          <a:noFill/>
        </p:spPr>
        <p:txBody>
          <a:bodyPr wrap="square" rtlCol="0">
            <a:spAutoFit/>
          </a:bodyPr>
          <a:lstStyle/>
          <a:p>
            <a:pPr algn="ctr"/>
            <a:r>
              <a:rPr lang="en-US" sz="3200" dirty="0">
                <a:latin typeface="Comic Sans MS"/>
                <a:cs typeface="Comic Sans MS"/>
              </a:rPr>
              <a:t>But about that day or hour no one knows, not even the angels in heaven, nor the Son, but only the Father.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171" y="1495403"/>
            <a:ext cx="1763427" cy="2414806"/>
          </a:xfrm>
          <a:prstGeom prst="rect">
            <a:avLst/>
          </a:prstGeom>
        </p:spPr>
      </p:pic>
      <p:pic>
        <p:nvPicPr>
          <p:cNvPr id="5" name="Picture 4" descr="angel.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92844" y="1830558"/>
            <a:ext cx="1595661" cy="2297202"/>
          </a:xfrm>
          <a:prstGeom prst="rect">
            <a:avLst/>
          </a:prstGeom>
        </p:spPr>
      </p:pic>
      <p:pic>
        <p:nvPicPr>
          <p:cNvPr id="6" name="Picture 5" descr="god.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64743" y="1794398"/>
            <a:ext cx="3107438" cy="2563637"/>
          </a:xfrm>
          <a:prstGeom prst="rect">
            <a:avLst/>
          </a:prstGeom>
        </p:spPr>
      </p:pic>
      <p:sp>
        <p:nvSpPr>
          <p:cNvPr id="7" name="TextBox 6"/>
          <p:cNvSpPr txBox="1"/>
          <p:nvPr/>
        </p:nvSpPr>
        <p:spPr>
          <a:xfrm>
            <a:off x="0" y="4145155"/>
            <a:ext cx="3914197" cy="2554545"/>
          </a:xfrm>
          <a:prstGeom prst="rect">
            <a:avLst/>
          </a:prstGeom>
          <a:noFill/>
        </p:spPr>
        <p:txBody>
          <a:bodyPr wrap="square" rtlCol="0">
            <a:spAutoFit/>
          </a:bodyPr>
          <a:lstStyle/>
          <a:p>
            <a:pPr algn="ctr"/>
            <a:r>
              <a:rPr lang="en-US" sz="3200" dirty="0">
                <a:latin typeface="Comic Sans MS"/>
                <a:cs typeface="Comic Sans MS"/>
              </a:rPr>
              <a:t>As it was in the days of Noah, so it will be at the coming of the </a:t>
            </a:r>
          </a:p>
          <a:p>
            <a:pPr algn="ctr"/>
            <a:r>
              <a:rPr lang="en-US" sz="3200" dirty="0">
                <a:latin typeface="Comic Sans MS"/>
                <a:cs typeface="Comic Sans MS"/>
              </a:rPr>
              <a:t>Son of Man.</a:t>
            </a:r>
          </a:p>
        </p:txBody>
      </p:sp>
      <p:pic>
        <p:nvPicPr>
          <p:cNvPr id="8" name="Picture 7" descr="noah ark.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01641" y="4431293"/>
            <a:ext cx="3718232" cy="2426707"/>
          </a:xfrm>
          <a:prstGeom prst="rect">
            <a:avLst/>
          </a:prstGeom>
        </p:spPr>
      </p:pic>
      <p:sp>
        <p:nvSpPr>
          <p:cNvPr id="9" name="Multiply 8"/>
          <p:cNvSpPr/>
          <p:nvPr/>
        </p:nvSpPr>
        <p:spPr>
          <a:xfrm>
            <a:off x="2775447" y="2020533"/>
            <a:ext cx="1791833" cy="1684613"/>
          </a:xfrm>
          <a:prstGeom prst="mathMultiply">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1074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25304"/>
            <a:ext cx="5184137" cy="3046988"/>
          </a:xfrm>
          <a:prstGeom prst="rect">
            <a:avLst/>
          </a:prstGeom>
          <a:noFill/>
        </p:spPr>
        <p:txBody>
          <a:bodyPr wrap="square" rtlCol="0">
            <a:spAutoFit/>
          </a:bodyPr>
          <a:lstStyle/>
          <a:p>
            <a:pPr algn="ctr"/>
            <a:r>
              <a:rPr lang="en-US" sz="3200" dirty="0">
                <a:latin typeface="Comic Sans MS"/>
                <a:cs typeface="Comic Sans MS"/>
              </a:rPr>
              <a:t>For in the days before the flood, people were eating and drinking, marrying and giving in marriage, up to the day Noah entered the ark;</a:t>
            </a:r>
          </a:p>
        </p:txBody>
      </p:sp>
      <p:pic>
        <p:nvPicPr>
          <p:cNvPr id="5" name="Picture 4" descr="flood of noah.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3002" y="248785"/>
            <a:ext cx="3186677" cy="2390008"/>
          </a:xfrm>
          <a:prstGeom prst="rect">
            <a:avLst/>
          </a:prstGeom>
        </p:spPr>
      </p:pic>
      <p:pic>
        <p:nvPicPr>
          <p:cNvPr id="6" name="Picture 5" descr="marriage.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4497" y="3368008"/>
            <a:ext cx="2365601" cy="2818890"/>
          </a:xfrm>
          <a:prstGeom prst="rect">
            <a:avLst/>
          </a:prstGeom>
        </p:spPr>
      </p:pic>
      <p:sp>
        <p:nvSpPr>
          <p:cNvPr id="2" name="TextBox 1">
            <a:extLst>
              <a:ext uri="{FF2B5EF4-FFF2-40B4-BE49-F238E27FC236}">
                <a16:creationId xmlns:a16="http://schemas.microsoft.com/office/drawing/2014/main" id="{0DBFF93B-AD37-2094-4180-455444ADF4A6}"/>
              </a:ext>
            </a:extLst>
          </p:cNvPr>
          <p:cNvSpPr txBox="1"/>
          <p:nvPr/>
        </p:nvSpPr>
        <p:spPr>
          <a:xfrm>
            <a:off x="3681835" y="3123798"/>
            <a:ext cx="5184137" cy="3539430"/>
          </a:xfrm>
          <a:prstGeom prst="rect">
            <a:avLst/>
          </a:prstGeom>
          <a:noFill/>
        </p:spPr>
        <p:txBody>
          <a:bodyPr wrap="square" rtlCol="0">
            <a:spAutoFit/>
          </a:bodyPr>
          <a:lstStyle/>
          <a:p>
            <a:pPr algn="ctr"/>
            <a:r>
              <a:rPr lang="en-US" sz="3200" dirty="0">
                <a:latin typeface="Comic Sans MS" charset="0"/>
                <a:ea typeface="Comic Sans MS" charset="0"/>
                <a:cs typeface="Comic Sans MS" charset="0"/>
              </a:rPr>
              <a:t>and they knew nothing about what would happen until the flood came and took them all away. That is how it will be at the coming of the Son of Man.  </a:t>
            </a:r>
          </a:p>
        </p:txBody>
      </p:sp>
    </p:spTree>
    <p:extLst>
      <p:ext uri="{BB962C8B-B14F-4D97-AF65-F5344CB8AC3E}">
        <p14:creationId xmlns:p14="http://schemas.microsoft.com/office/powerpoint/2010/main" val="563295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8557" y="1377042"/>
            <a:ext cx="2230221" cy="2118989"/>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0" y="1295400"/>
            <a:ext cx="2280557" cy="2095348"/>
          </a:xfrm>
          <a:prstGeom prst="rect">
            <a:avLst/>
          </a:prstGeom>
        </p:spPr>
      </p:pic>
      <p:sp>
        <p:nvSpPr>
          <p:cNvPr id="7" name="TextBox 6"/>
          <p:cNvSpPr txBox="1"/>
          <p:nvPr/>
        </p:nvSpPr>
        <p:spPr>
          <a:xfrm>
            <a:off x="685800" y="228600"/>
            <a:ext cx="7924800" cy="1077218"/>
          </a:xfrm>
          <a:prstGeom prst="rect">
            <a:avLst/>
          </a:prstGeom>
          <a:noFill/>
        </p:spPr>
        <p:txBody>
          <a:bodyPr wrap="square" rtlCol="0">
            <a:spAutoFit/>
          </a:bodyPr>
          <a:lstStyle/>
          <a:p>
            <a:pPr algn="ctr"/>
            <a:r>
              <a:rPr lang="en-US" sz="3200" dirty="0">
                <a:latin typeface="Comic Sans MS"/>
                <a:cs typeface="Comic Sans MS"/>
              </a:rPr>
              <a:t>Two men will be in the field; </a:t>
            </a:r>
          </a:p>
          <a:p>
            <a:pPr algn="ctr"/>
            <a:r>
              <a:rPr lang="en-US" sz="3200" dirty="0">
                <a:latin typeface="Comic Sans MS"/>
                <a:cs typeface="Comic Sans MS"/>
              </a:rPr>
              <a:t>one will be taken and the other left.</a:t>
            </a:r>
          </a:p>
        </p:txBody>
      </p:sp>
      <p:sp>
        <p:nvSpPr>
          <p:cNvPr id="2" name="TextBox 1">
            <a:extLst>
              <a:ext uri="{FF2B5EF4-FFF2-40B4-BE49-F238E27FC236}">
                <a16:creationId xmlns:a16="http://schemas.microsoft.com/office/drawing/2014/main" id="{69DEFCD6-6A0C-EE3E-BCB5-5C0CDFCE7419}"/>
              </a:ext>
            </a:extLst>
          </p:cNvPr>
          <p:cNvSpPr txBox="1"/>
          <p:nvPr/>
        </p:nvSpPr>
        <p:spPr>
          <a:xfrm>
            <a:off x="326164" y="3505200"/>
            <a:ext cx="8491672" cy="1077218"/>
          </a:xfrm>
          <a:prstGeom prst="rect">
            <a:avLst/>
          </a:prstGeom>
          <a:noFill/>
        </p:spPr>
        <p:txBody>
          <a:bodyPr wrap="square" rtlCol="0">
            <a:spAutoFit/>
          </a:bodyPr>
          <a:lstStyle/>
          <a:p>
            <a:pPr algn="ctr"/>
            <a:r>
              <a:rPr lang="en-US" sz="3200" dirty="0">
                <a:latin typeface="Comic Sans MS"/>
                <a:cs typeface="Comic Sans MS"/>
              </a:rPr>
              <a:t>Two women will be grinding with a hand mill; one will be taken and the other left.</a:t>
            </a:r>
          </a:p>
        </p:txBody>
      </p:sp>
      <p:pic>
        <p:nvPicPr>
          <p:cNvPr id="3" name="Picture 2" descr="hand mill.jpg">
            <a:extLst>
              <a:ext uri="{FF2B5EF4-FFF2-40B4-BE49-F238E27FC236}">
                <a16:creationId xmlns:a16="http://schemas.microsoft.com/office/drawing/2014/main" id="{8F4790C9-7E82-5773-E3C1-AFF7F67AD33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07794" y="4591587"/>
            <a:ext cx="1532967" cy="2037813"/>
          </a:xfrm>
          <a:prstGeom prst="rect">
            <a:avLst/>
          </a:prstGeom>
        </p:spPr>
      </p:pic>
      <p:pic>
        <p:nvPicPr>
          <p:cNvPr id="8" name="Picture 7" descr="hand mill.jpg">
            <a:extLst>
              <a:ext uri="{FF2B5EF4-FFF2-40B4-BE49-F238E27FC236}">
                <a16:creationId xmlns:a16="http://schemas.microsoft.com/office/drawing/2014/main" id="{C82C454D-4F41-2BA4-11CD-1B99DC954C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95400" y="4572000"/>
            <a:ext cx="2767127" cy="2075345"/>
          </a:xfrm>
          <a:prstGeom prst="rect">
            <a:avLst/>
          </a:prstGeom>
        </p:spPr>
      </p:pic>
    </p:spTree>
    <p:extLst>
      <p:ext uri="{BB962C8B-B14F-4D97-AF65-F5344CB8AC3E}">
        <p14:creationId xmlns:p14="http://schemas.microsoft.com/office/powerpoint/2010/main" val="1355121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5306990" y="1852072"/>
            <a:ext cx="3705440" cy="2554545"/>
          </a:xfrm>
          <a:prstGeom prst="rect">
            <a:avLst/>
          </a:prstGeom>
          <a:noFill/>
        </p:spPr>
        <p:txBody>
          <a:bodyPr wrap="square" rtlCol="0">
            <a:spAutoFit/>
          </a:bodyPr>
          <a:lstStyle/>
          <a:p>
            <a:pPr algn="ctr"/>
            <a:r>
              <a:rPr lang="en-US" sz="3200" dirty="0">
                <a:latin typeface="Comic Sans MS"/>
                <a:cs typeface="Comic Sans MS"/>
              </a:rPr>
              <a:t>Therefore keep watch, because you do not know on what day your Lord will come.</a:t>
            </a:r>
          </a:p>
        </p:txBody>
      </p:sp>
      <p:pic>
        <p:nvPicPr>
          <p:cNvPr id="8" name="Picture 7" descr="watching.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5942" y="1492036"/>
            <a:ext cx="4937377" cy="3274618"/>
          </a:xfrm>
          <a:prstGeom prst="rect">
            <a:avLst/>
          </a:prstGeom>
        </p:spPr>
      </p:pic>
    </p:spTree>
    <p:extLst>
      <p:ext uri="{BB962C8B-B14F-4D97-AF65-F5344CB8AC3E}">
        <p14:creationId xmlns:p14="http://schemas.microsoft.com/office/powerpoint/2010/main" val="11927288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19546</TotalTime>
  <Words>976</Words>
  <Application>Microsoft Office PowerPoint</Application>
  <PresentationFormat>On-screen Show (4:3)</PresentationFormat>
  <Paragraphs>79</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 Love of Thunder</vt:lpstr>
      <vt:lpstr>Arial</vt:lpstr>
      <vt:lpstr>Calibri</vt:lpstr>
      <vt:lpstr>Century Schoolbook</vt:lpstr>
      <vt:lpstr>Comic Sans MS</vt:lpstr>
      <vt:lpstr>Corbel</vt:lpstr>
      <vt:lpstr>Times New Roman</vt:lpstr>
      <vt:lpstr>Wingdings</vt:lpstr>
      <vt:lpstr>Wingdings 2</vt:lpstr>
      <vt:lpstr>Oriel</vt:lpstr>
      <vt:lpstr>Matthew Dig Site 14</vt:lpstr>
      <vt:lpstr>Memory Verse</vt:lpstr>
      <vt:lpstr>PowerPoint Presentation</vt:lpstr>
      <vt:lpstr>Ready for the Return</vt:lpstr>
      <vt:lpstr>The Day and Hour Unknown</vt:lpstr>
      <vt:lpstr>PowerPoint Presentation</vt:lpstr>
      <vt:lpstr>PowerPoint Presentation</vt:lpstr>
      <vt:lpstr>PowerPoint Presentation</vt:lpstr>
      <vt:lpstr>PowerPoint Presentation</vt:lpstr>
      <vt:lpstr>The Parable of the Ten Virgins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Parable of the  Bags of Gold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 Dig Site 2</dc:title>
  <dc:creator>Robin</dc:creator>
  <cp:lastModifiedBy>A L</cp:lastModifiedBy>
  <cp:revision>167</cp:revision>
  <dcterms:created xsi:type="dcterms:W3CDTF">2017-07-28T23:39:39Z</dcterms:created>
  <dcterms:modified xsi:type="dcterms:W3CDTF">2023-10-04T21:00:21Z</dcterms:modified>
</cp:coreProperties>
</file>